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3266" r:id="rId2"/>
    <p:sldId id="3409" r:id="rId3"/>
    <p:sldId id="3415" r:id="rId4"/>
    <p:sldId id="3400" r:id="rId5"/>
    <p:sldId id="3278" r:id="rId6"/>
    <p:sldId id="3410" r:id="rId7"/>
    <p:sldId id="3411" r:id="rId8"/>
    <p:sldId id="3412" r:id="rId9"/>
    <p:sldId id="3413" r:id="rId10"/>
    <p:sldId id="341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7344" userDrawn="1">
          <p15:clr>
            <a:srgbClr val="A4A3A4"/>
          </p15:clr>
        </p15:guide>
        <p15:guide id="2" orient="horz"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nya Galindo" initials="TG" lastIdx="1" clrIdx="0">
    <p:extLst>
      <p:ext uri="{19B8F6BF-5375-455C-9EA6-DF929625EA0E}">
        <p15:presenceInfo xmlns:p15="http://schemas.microsoft.com/office/powerpoint/2012/main" userId="S-1-5-21-42104206-316175096-1213672966-25300" providerId="AD"/>
      </p:ext>
    </p:extLst>
  </p:cmAuthor>
  <p:cmAuthor id="2" name="Christine Deakers" initials="CD" lastIdx="9" clrIdx="1">
    <p:extLst>
      <p:ext uri="{19B8F6BF-5375-455C-9EA6-DF929625EA0E}">
        <p15:presenceInfo xmlns:p15="http://schemas.microsoft.com/office/powerpoint/2012/main" userId="S::cdeakers@bvp.com::3430b46b-977d-4235-a3a9-76e8d1c5c56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2A8CF"/>
    <a:srgbClr val="EDF3F9"/>
    <a:srgbClr val="EEF3F9"/>
    <a:srgbClr val="D4AE71"/>
    <a:srgbClr val="015089"/>
    <a:srgbClr val="F5A701"/>
    <a:srgbClr val="6695B7"/>
    <a:srgbClr val="676967"/>
    <a:srgbClr val="54585A"/>
    <a:srgbClr val="C7D6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94" autoAdjust="0"/>
    <p:restoredTop sz="96386" autoAdjust="0"/>
  </p:normalViewPr>
  <p:slideViewPr>
    <p:cSldViewPr snapToGrid="0" snapToObjects="1">
      <p:cViewPr varScale="1">
        <p:scale>
          <a:sx n="115" d="100"/>
          <a:sy n="115" d="100"/>
        </p:scale>
        <p:origin x="272" y="184"/>
      </p:cViewPr>
      <p:guideLst>
        <p:guide pos="7344"/>
        <p:guide orient="horz" pos="216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41" d="100"/>
        <a:sy n="41"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Europa-Light" panose="02000000000000000000" pitchFamily="2" charset="77"/>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Europa-Light" panose="02000000000000000000" pitchFamily="2" charset="77"/>
              </a:defRPr>
            </a:lvl1pPr>
          </a:lstStyle>
          <a:p>
            <a:fld id="{989B8692-9CF9-1044-8843-C4B131F81B0E}" type="datetimeFigureOut">
              <a:rPr lang="en-US" smtClean="0"/>
              <a:pPr/>
              <a:t>9/18/21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Europa-Light" panose="02000000000000000000" pitchFamily="2" charset="77"/>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Europa-Light" panose="02000000000000000000" pitchFamily="2" charset="77"/>
              </a:defRPr>
            </a:lvl1pPr>
          </a:lstStyle>
          <a:p>
            <a:fld id="{60FF1EE2-8E40-D94D-902C-166E4CE839BF}" type="slidenum">
              <a:rPr lang="en-US" smtClean="0"/>
              <a:pPr/>
              <a:t>‹#›</a:t>
            </a:fld>
            <a:endParaRPr lang="en-US" dirty="0"/>
          </a:p>
        </p:txBody>
      </p:sp>
    </p:spTree>
    <p:extLst>
      <p:ext uri="{BB962C8B-B14F-4D97-AF65-F5344CB8AC3E}">
        <p14:creationId xmlns:p14="http://schemas.microsoft.com/office/powerpoint/2010/main" val="2201204362"/>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Europa-Light" panose="02000000000000000000" pitchFamily="2" charset="77"/>
        <a:ea typeface="+mn-ea"/>
        <a:cs typeface="+mn-cs"/>
      </a:defRPr>
    </a:lvl1pPr>
    <a:lvl2pPr marL="457200" algn="l" defTabSz="914400" rtl="0" eaLnBrk="1" latinLnBrk="0" hangingPunct="1">
      <a:defRPr sz="1200" b="0" i="0" kern="1200">
        <a:solidFill>
          <a:schemeClr val="tx1"/>
        </a:solidFill>
        <a:latin typeface="Europa-Light" panose="02000000000000000000" pitchFamily="2" charset="77"/>
        <a:ea typeface="+mn-ea"/>
        <a:cs typeface="+mn-cs"/>
      </a:defRPr>
    </a:lvl2pPr>
    <a:lvl3pPr marL="914400" algn="l" defTabSz="914400" rtl="0" eaLnBrk="1" latinLnBrk="0" hangingPunct="1">
      <a:defRPr sz="1200" b="0" i="0" kern="1200">
        <a:solidFill>
          <a:schemeClr val="tx1"/>
        </a:solidFill>
        <a:latin typeface="Europa-Light" panose="02000000000000000000" pitchFamily="2" charset="77"/>
        <a:ea typeface="+mn-ea"/>
        <a:cs typeface="+mn-cs"/>
      </a:defRPr>
    </a:lvl3pPr>
    <a:lvl4pPr marL="1371600" algn="l" defTabSz="914400" rtl="0" eaLnBrk="1" latinLnBrk="0" hangingPunct="1">
      <a:defRPr sz="1200" b="0" i="0" kern="1200">
        <a:solidFill>
          <a:schemeClr val="tx1"/>
        </a:solidFill>
        <a:latin typeface="Europa-Light" panose="02000000000000000000" pitchFamily="2" charset="77"/>
        <a:ea typeface="+mn-ea"/>
        <a:cs typeface="+mn-cs"/>
      </a:defRPr>
    </a:lvl4pPr>
    <a:lvl5pPr marL="1828800" algn="l" defTabSz="914400" rtl="0" eaLnBrk="1" latinLnBrk="0" hangingPunct="1">
      <a:defRPr sz="1200" b="0" i="0" kern="1200">
        <a:solidFill>
          <a:schemeClr val="tx1"/>
        </a:solidFill>
        <a:latin typeface="Europa-Light" panose="02000000000000000000" pitchFamily="2" charset="77"/>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FF1EE2-8E40-D94D-902C-166E4CE839BF}" type="slidenum">
              <a:rPr lang="en-US" smtClean="0"/>
              <a:pPr/>
              <a:t>3</a:t>
            </a:fld>
            <a:endParaRPr lang="en-US" dirty="0"/>
          </a:p>
        </p:txBody>
      </p:sp>
    </p:spTree>
    <p:extLst>
      <p:ext uri="{BB962C8B-B14F-4D97-AF65-F5344CB8AC3E}">
        <p14:creationId xmlns:p14="http://schemas.microsoft.com/office/powerpoint/2010/main" val="42589811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FF1EE2-8E40-D94D-902C-166E4CE839BF}" type="slidenum">
              <a:rPr lang="en-US" smtClean="0"/>
              <a:pPr/>
              <a:t>4</a:t>
            </a:fld>
            <a:endParaRPr lang="en-US" dirty="0"/>
          </a:p>
        </p:txBody>
      </p:sp>
    </p:spTree>
    <p:extLst>
      <p:ext uri="{BB962C8B-B14F-4D97-AF65-F5344CB8AC3E}">
        <p14:creationId xmlns:p14="http://schemas.microsoft.com/office/powerpoint/2010/main" val="23743008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FF1EE2-8E40-D94D-902C-166E4CE839BF}" type="slidenum">
              <a:rPr lang="en-US" smtClean="0"/>
              <a:pPr/>
              <a:t>6</a:t>
            </a:fld>
            <a:endParaRPr lang="en-US" dirty="0"/>
          </a:p>
        </p:txBody>
      </p:sp>
    </p:spTree>
    <p:extLst>
      <p:ext uri="{BB962C8B-B14F-4D97-AF65-F5344CB8AC3E}">
        <p14:creationId xmlns:p14="http://schemas.microsoft.com/office/powerpoint/2010/main" val="34058620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FF1EE2-8E40-D94D-902C-166E4CE839BF}" type="slidenum">
              <a:rPr lang="en-US" smtClean="0"/>
              <a:pPr/>
              <a:t>7</a:t>
            </a:fld>
            <a:endParaRPr lang="en-US" dirty="0"/>
          </a:p>
        </p:txBody>
      </p:sp>
    </p:spTree>
    <p:extLst>
      <p:ext uri="{BB962C8B-B14F-4D97-AF65-F5344CB8AC3E}">
        <p14:creationId xmlns:p14="http://schemas.microsoft.com/office/powerpoint/2010/main" val="2456706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FF1EE2-8E40-D94D-902C-166E4CE839BF}" type="slidenum">
              <a:rPr lang="en-US" smtClean="0"/>
              <a:pPr/>
              <a:t>8</a:t>
            </a:fld>
            <a:endParaRPr lang="en-US" dirty="0"/>
          </a:p>
        </p:txBody>
      </p:sp>
    </p:spTree>
    <p:extLst>
      <p:ext uri="{BB962C8B-B14F-4D97-AF65-F5344CB8AC3E}">
        <p14:creationId xmlns:p14="http://schemas.microsoft.com/office/powerpoint/2010/main" val="5997726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FF1EE2-8E40-D94D-902C-166E4CE839BF}" type="slidenum">
              <a:rPr lang="en-US" smtClean="0"/>
              <a:pPr/>
              <a:t>9</a:t>
            </a:fld>
            <a:endParaRPr lang="en-US" dirty="0"/>
          </a:p>
        </p:txBody>
      </p:sp>
    </p:spTree>
    <p:extLst>
      <p:ext uri="{BB962C8B-B14F-4D97-AF65-F5344CB8AC3E}">
        <p14:creationId xmlns:p14="http://schemas.microsoft.com/office/powerpoint/2010/main" val="4913700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FF1EE2-8E40-D94D-902C-166E4CE839BF}" type="slidenum">
              <a:rPr lang="en-US" smtClean="0"/>
              <a:pPr/>
              <a:t>10</a:t>
            </a:fld>
            <a:endParaRPr lang="en-US" dirty="0"/>
          </a:p>
        </p:txBody>
      </p:sp>
    </p:spTree>
    <p:extLst>
      <p:ext uri="{BB962C8B-B14F-4D97-AF65-F5344CB8AC3E}">
        <p14:creationId xmlns:p14="http://schemas.microsoft.com/office/powerpoint/2010/main" val="27430179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00">
    <p:bg>
      <p:bgRef idx="1001">
        <a:schemeClr val="bg2"/>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9437BE7-8CB2-0D41-A8D1-272D3E106B7B}"/>
              </a:ext>
            </a:extLst>
          </p:cNvPr>
          <p:cNvSpPr/>
          <p:nvPr userDrawn="1"/>
        </p:nvSpPr>
        <p:spPr>
          <a:xfrm>
            <a:off x="-3094" y="-19058"/>
            <a:ext cx="12195094" cy="68697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460B9FA-3748-5743-8D39-41E644F2E558}"/>
              </a:ext>
            </a:extLst>
          </p:cNvPr>
          <p:cNvSpPr>
            <a:spLocks noGrp="1"/>
          </p:cNvSpPr>
          <p:nvPr>
            <p:ph type="ctrTitle"/>
          </p:nvPr>
        </p:nvSpPr>
        <p:spPr>
          <a:xfrm>
            <a:off x="630837" y="3097237"/>
            <a:ext cx="6817800" cy="979348"/>
          </a:xfrm>
          <a:prstGeom prst="rect">
            <a:avLst/>
          </a:prstGeom>
        </p:spPr>
        <p:txBody>
          <a:bodyPr anchor="ctr">
            <a:noAutofit/>
          </a:bodyPr>
          <a:lstStyle>
            <a:lvl1pPr algn="l">
              <a:defRPr sz="3600">
                <a:solidFill>
                  <a:schemeClr val="bg1"/>
                </a:solidFill>
              </a:defRPr>
            </a:lvl1pPr>
          </a:lstStyle>
          <a:p>
            <a:r>
              <a:rPr lang="en-US" dirty="0"/>
              <a:t>Click to edit Master title style</a:t>
            </a:r>
          </a:p>
        </p:txBody>
      </p:sp>
      <p:pic>
        <p:nvPicPr>
          <p:cNvPr id="13" name="Picture 12">
            <a:extLst>
              <a:ext uri="{FF2B5EF4-FFF2-40B4-BE49-F238E27FC236}">
                <a16:creationId xmlns:a16="http://schemas.microsoft.com/office/drawing/2014/main" id="{64CC1C4C-ED6F-CF41-A270-F5844F5B3C25}"/>
              </a:ext>
            </a:extLst>
          </p:cNvPr>
          <p:cNvPicPr>
            <a:picLocks noChangeAspect="1"/>
          </p:cNvPicPr>
          <p:nvPr userDrawn="1"/>
        </p:nvPicPr>
        <p:blipFill>
          <a:blip r:embed="rId2"/>
          <a:stretch>
            <a:fillRect/>
          </a:stretch>
        </p:blipFill>
        <p:spPr>
          <a:xfrm>
            <a:off x="9348951" y="459808"/>
            <a:ext cx="2335754" cy="1005417"/>
          </a:xfrm>
          <a:prstGeom prst="rect">
            <a:avLst/>
          </a:prstGeom>
        </p:spPr>
      </p:pic>
      <p:sp>
        <p:nvSpPr>
          <p:cNvPr id="4" name="Right Triangle 3">
            <a:extLst>
              <a:ext uri="{FF2B5EF4-FFF2-40B4-BE49-F238E27FC236}">
                <a16:creationId xmlns:a16="http://schemas.microsoft.com/office/drawing/2014/main" id="{55A3FA1A-A976-0C44-9456-9792DE07509A}"/>
              </a:ext>
            </a:extLst>
          </p:cNvPr>
          <p:cNvSpPr>
            <a:spLocks noChangeAspect="1"/>
          </p:cNvSpPr>
          <p:nvPr userDrawn="1"/>
        </p:nvSpPr>
        <p:spPr>
          <a:xfrm rot="16200000">
            <a:off x="9699087" y="4350799"/>
            <a:ext cx="2335751" cy="2335752"/>
          </a:xfrm>
          <a:prstGeom prst="rtTriangle">
            <a:avLst/>
          </a:prstGeom>
          <a:solidFill>
            <a:srgbClr val="6696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a:extLst>
              <a:ext uri="{FF2B5EF4-FFF2-40B4-BE49-F238E27FC236}">
                <a16:creationId xmlns:a16="http://schemas.microsoft.com/office/drawing/2014/main" id="{84C7F88B-9222-E545-9801-2863282019B8}"/>
              </a:ext>
            </a:extLst>
          </p:cNvPr>
          <p:cNvSpPr>
            <a:spLocks noGrp="1"/>
          </p:cNvSpPr>
          <p:nvPr>
            <p:ph type="body" sz="quarter" idx="10" hasCustomPrompt="1"/>
          </p:nvPr>
        </p:nvSpPr>
        <p:spPr>
          <a:xfrm>
            <a:off x="587930" y="914403"/>
            <a:ext cx="3410863" cy="2277562"/>
          </a:xfrm>
          <a:prstGeom prst="rect">
            <a:avLst/>
          </a:prstGeom>
        </p:spPr>
        <p:txBody>
          <a:bodyPr/>
          <a:lstStyle>
            <a:lvl1pPr marL="0" indent="0">
              <a:buNone/>
              <a:defRPr sz="16600">
                <a:solidFill>
                  <a:schemeClr val="bg1">
                    <a:alpha val="30000"/>
                  </a:schemeClr>
                </a:solidFill>
                <a:latin typeface="Europa-Bold" panose="02000000000000000000" pitchFamily="2" charset="77"/>
              </a:defRPr>
            </a:lvl1pPr>
          </a:lstStyle>
          <a:p>
            <a:pPr lvl="0"/>
            <a:r>
              <a:rPr lang="en-US" dirty="0"/>
              <a:t>01</a:t>
            </a:r>
          </a:p>
        </p:txBody>
      </p:sp>
    </p:spTree>
    <p:extLst>
      <p:ext uri="{BB962C8B-B14F-4D97-AF65-F5344CB8AC3E}">
        <p14:creationId xmlns:p14="http://schemas.microsoft.com/office/powerpoint/2010/main" val="3492703970"/>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Top Title">
    <p:spTree>
      <p:nvGrpSpPr>
        <p:cNvPr id="1" name=""/>
        <p:cNvGrpSpPr/>
        <p:nvPr/>
      </p:nvGrpSpPr>
      <p:grpSpPr>
        <a:xfrm>
          <a:off x="0" y="0"/>
          <a:ext cx="0" cy="0"/>
          <a:chOff x="0" y="0"/>
          <a:chExt cx="0" cy="0"/>
        </a:xfrm>
      </p:grpSpPr>
      <p:sp>
        <p:nvSpPr>
          <p:cNvPr id="8" name="Rechteck 1">
            <a:extLst>
              <a:ext uri="{FF2B5EF4-FFF2-40B4-BE49-F238E27FC236}">
                <a16:creationId xmlns:a16="http://schemas.microsoft.com/office/drawing/2014/main" id="{84A201C3-0BEE-7143-8C07-E72519C32821}"/>
              </a:ext>
            </a:extLst>
          </p:cNvPr>
          <p:cNvSpPr/>
          <p:nvPr userDrawn="1"/>
        </p:nvSpPr>
        <p:spPr>
          <a:xfrm rot="16200000">
            <a:off x="3600451" y="-1733550"/>
            <a:ext cx="4991100" cy="12191999"/>
          </a:xfrm>
          <a:prstGeom prst="rect">
            <a:avLst/>
          </a:prstGeom>
          <a:solidFill>
            <a:srgbClr val="EDF2F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accent2">
                  <a:lumMod val="20000"/>
                  <a:lumOff val="80000"/>
                </a:schemeClr>
              </a:solidFill>
            </a:endParaRPr>
          </a:p>
        </p:txBody>
      </p:sp>
      <p:sp>
        <p:nvSpPr>
          <p:cNvPr id="14" name="Title 10">
            <a:extLst>
              <a:ext uri="{FF2B5EF4-FFF2-40B4-BE49-F238E27FC236}">
                <a16:creationId xmlns:a16="http://schemas.microsoft.com/office/drawing/2014/main" id="{AAF23EAE-CEB6-5F42-B613-CE326F083678}"/>
              </a:ext>
            </a:extLst>
          </p:cNvPr>
          <p:cNvSpPr>
            <a:spLocks noGrp="1"/>
          </p:cNvSpPr>
          <p:nvPr>
            <p:ph type="title"/>
          </p:nvPr>
        </p:nvSpPr>
        <p:spPr>
          <a:xfrm>
            <a:off x="393191" y="444249"/>
            <a:ext cx="6081749" cy="376438"/>
          </a:xfrm>
          <a:prstGeom prst="rect">
            <a:avLst/>
          </a:prstGeom>
        </p:spPr>
        <p:txBody>
          <a:bodyPr lIns="0" tIns="0" rIns="0" bIns="0"/>
          <a:lstStyle>
            <a:lvl1pPr>
              <a:defRPr lang="en-US" sz="1800" b="0" i="0" kern="1200" dirty="0" smtClean="0">
                <a:solidFill>
                  <a:schemeClr val="accent2"/>
                </a:solidFill>
                <a:latin typeface="Europa-Bold" panose="02000000000000000000" pitchFamily="2" charset="77"/>
                <a:ea typeface="+mj-ea"/>
                <a:cs typeface="Calibri" panose="020F0502020204030204" pitchFamily="34" charset="0"/>
              </a:defRPr>
            </a:lvl1pPr>
          </a:lstStyle>
          <a:p>
            <a:r>
              <a:rPr lang="en-US" dirty="0"/>
              <a:t>Click to edit Master title style</a:t>
            </a:r>
          </a:p>
        </p:txBody>
      </p:sp>
      <p:sp>
        <p:nvSpPr>
          <p:cNvPr id="15" name="Text Placeholder 12">
            <a:extLst>
              <a:ext uri="{FF2B5EF4-FFF2-40B4-BE49-F238E27FC236}">
                <a16:creationId xmlns:a16="http://schemas.microsoft.com/office/drawing/2014/main" id="{D23F96FF-546E-C548-A6E1-A103A60578E9}"/>
              </a:ext>
            </a:extLst>
          </p:cNvPr>
          <p:cNvSpPr>
            <a:spLocks noGrp="1"/>
          </p:cNvSpPr>
          <p:nvPr>
            <p:ph type="body" sz="quarter" idx="10"/>
          </p:nvPr>
        </p:nvSpPr>
        <p:spPr>
          <a:xfrm>
            <a:off x="393192" y="820686"/>
            <a:ext cx="11405616" cy="550914"/>
          </a:xfrm>
          <a:prstGeom prst="rect">
            <a:avLst/>
          </a:prstGeom>
        </p:spPr>
        <p:txBody>
          <a:bodyPr lIns="0" tIns="0" rIns="0" bIns="0"/>
          <a:lstStyle>
            <a:lvl1pPr marL="0" indent="0">
              <a:buNone/>
              <a:defRPr lang="en-US" sz="3600" b="1" i="0" kern="1200" dirty="0" smtClean="0">
                <a:solidFill>
                  <a:schemeClr val="tx1"/>
                </a:solidFill>
                <a:latin typeface="Noe Display Bold" panose="020A0500090400000002" pitchFamily="18" charset="77"/>
                <a:ea typeface="+mj-ea"/>
                <a:cs typeface="+mj-cs"/>
              </a:defRPr>
            </a:lvl1pPr>
          </a:lstStyle>
          <a:p>
            <a:pPr lvl="0"/>
            <a:r>
              <a:rPr lang="en-US" dirty="0"/>
              <a:t>Click to edit Master text styles</a:t>
            </a:r>
          </a:p>
        </p:txBody>
      </p:sp>
      <p:sp>
        <p:nvSpPr>
          <p:cNvPr id="6" name="Text Placeholder 4">
            <a:extLst>
              <a:ext uri="{FF2B5EF4-FFF2-40B4-BE49-F238E27FC236}">
                <a16:creationId xmlns:a16="http://schemas.microsoft.com/office/drawing/2014/main" id="{07EF447B-0128-BE4E-9FDB-79156D20B7D5}"/>
              </a:ext>
            </a:extLst>
          </p:cNvPr>
          <p:cNvSpPr>
            <a:spLocks noGrp="1"/>
          </p:cNvSpPr>
          <p:nvPr>
            <p:ph type="body" sz="quarter" idx="14" hasCustomPrompt="1"/>
          </p:nvPr>
        </p:nvSpPr>
        <p:spPr>
          <a:xfrm>
            <a:off x="402156" y="6516618"/>
            <a:ext cx="5245609" cy="258582"/>
          </a:xfrm>
          <a:prstGeom prst="rect">
            <a:avLst/>
          </a:prstGeom>
        </p:spPr>
        <p:txBody>
          <a:bodyPr lIns="0" tIns="0" rIns="0" bIns="0"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sz="800" kern="1200">
                <a:solidFill>
                  <a:srgbClr val="54585A"/>
                </a:solidFill>
                <a:latin typeface="Europa-Light" panose="02000000000000000000" pitchFamily="2" charset="0"/>
                <a:ea typeface="+mn-ea"/>
                <a:cs typeface="+mn-cs"/>
              </a:defRPr>
            </a:lvl1pPr>
            <a:lvl2pPr marL="0" algn="l" defTabSz="914400" rtl="0" eaLnBrk="1" latinLnBrk="0" hangingPunct="1">
              <a:defRPr lang="en-US" sz="800" kern="1200" dirty="0" smtClean="0">
                <a:solidFill>
                  <a:srgbClr val="54585A"/>
                </a:solidFill>
                <a:latin typeface="Europa-Light" panose="02000000000000000000" pitchFamily="2" charset="0"/>
                <a:ea typeface="+mn-ea"/>
                <a:cs typeface="+mn-cs"/>
              </a:defRPr>
            </a:lvl2pPr>
            <a:lvl3pPr marL="0" algn="l" defTabSz="914400" rtl="0" eaLnBrk="1" latinLnBrk="0" hangingPunct="1">
              <a:defRPr lang="en-US" sz="800" kern="1200" dirty="0" smtClean="0">
                <a:solidFill>
                  <a:srgbClr val="54585A"/>
                </a:solidFill>
                <a:latin typeface="Europa-Light" panose="02000000000000000000" pitchFamily="2" charset="0"/>
                <a:ea typeface="+mn-ea"/>
                <a:cs typeface="+mn-cs"/>
              </a:defRPr>
            </a:lvl3pPr>
            <a:lvl4pPr marL="0" algn="l" defTabSz="914400" rtl="0" eaLnBrk="1" latinLnBrk="0" hangingPunct="1">
              <a:defRPr lang="en-US" sz="800" kern="1200" dirty="0" smtClean="0">
                <a:solidFill>
                  <a:srgbClr val="54585A"/>
                </a:solidFill>
                <a:latin typeface="Europa-Light" panose="02000000000000000000" pitchFamily="2" charset="0"/>
                <a:ea typeface="+mn-ea"/>
                <a:cs typeface="+mn-cs"/>
              </a:defRPr>
            </a:lvl4pPr>
            <a:lvl5pPr marL="0" algn="l" defTabSz="914400" rtl="0" eaLnBrk="1" latinLnBrk="0" hangingPunct="1">
              <a:defRPr lang="en-US" sz="800" kern="1200" dirty="0">
                <a:solidFill>
                  <a:srgbClr val="54585A"/>
                </a:solidFill>
                <a:latin typeface="Europa-Light" panose="02000000000000000000" pitchFamily="2" charset="0"/>
                <a:ea typeface="+mn-ea"/>
                <a:cs typeface="+mn-cs"/>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800" dirty="0">
                <a:solidFill>
                  <a:srgbClr val="54585A"/>
                </a:solidFill>
                <a:latin typeface="Europa-Light" panose="02000000000000000000" pitchFamily="2" charset="0"/>
              </a:rPr>
              <a:t>Footer Notes Here</a:t>
            </a:r>
          </a:p>
        </p:txBody>
      </p:sp>
      <p:sp>
        <p:nvSpPr>
          <p:cNvPr id="29" name="Text Placeholder 7">
            <a:extLst>
              <a:ext uri="{FF2B5EF4-FFF2-40B4-BE49-F238E27FC236}">
                <a16:creationId xmlns:a16="http://schemas.microsoft.com/office/drawing/2014/main" id="{DF339944-9F38-B749-AF5B-172553F26DFA}"/>
              </a:ext>
            </a:extLst>
          </p:cNvPr>
          <p:cNvSpPr>
            <a:spLocks noGrp="1"/>
          </p:cNvSpPr>
          <p:nvPr>
            <p:ph type="body" sz="quarter" idx="15"/>
          </p:nvPr>
        </p:nvSpPr>
        <p:spPr>
          <a:xfrm rot="16200000">
            <a:off x="-1285652" y="3879881"/>
            <a:ext cx="3591338" cy="254000"/>
          </a:xfrm>
          <a:prstGeom prst="rect">
            <a:avLst/>
          </a:prstGeom>
        </p:spPr>
        <p:txBody>
          <a:bodyPr/>
          <a:lstStyle>
            <a:lvl1pPr marL="0" indent="0" algn="ctr" defTabSz="914400" rtl="0" eaLnBrk="1" latinLnBrk="0" hangingPunct="1">
              <a:buNone/>
              <a:defRPr lang="en-US" sz="1200" kern="1200" dirty="0" smtClean="0">
                <a:solidFill>
                  <a:srgbClr val="015089"/>
                </a:solidFill>
                <a:latin typeface="Europa-Regular" panose="02000000000000000000" pitchFamily="2" charset="0"/>
                <a:ea typeface="+mn-ea"/>
                <a:cs typeface="+mn-cs"/>
              </a:defRPr>
            </a:lvl1pPr>
            <a:lvl2pPr marL="0" algn="ctr" defTabSz="914400" rtl="0" eaLnBrk="1" latinLnBrk="0" hangingPunct="1">
              <a:defRPr lang="en-US" sz="1200" kern="1200" dirty="0" smtClean="0">
                <a:solidFill>
                  <a:srgbClr val="015089"/>
                </a:solidFill>
                <a:latin typeface="Europa-Regular" panose="02000000000000000000" pitchFamily="2" charset="0"/>
                <a:ea typeface="+mn-ea"/>
                <a:cs typeface="+mn-cs"/>
              </a:defRPr>
            </a:lvl2pPr>
            <a:lvl3pPr marL="0" algn="ctr" defTabSz="914400" rtl="0" eaLnBrk="1" latinLnBrk="0" hangingPunct="1">
              <a:defRPr lang="en-US" sz="1200" kern="1200" dirty="0" smtClean="0">
                <a:solidFill>
                  <a:srgbClr val="015089"/>
                </a:solidFill>
                <a:latin typeface="Europa-Regular" panose="02000000000000000000" pitchFamily="2" charset="0"/>
                <a:ea typeface="+mn-ea"/>
                <a:cs typeface="+mn-cs"/>
              </a:defRPr>
            </a:lvl3pPr>
            <a:lvl4pPr marL="0" algn="ctr" defTabSz="914400" rtl="0" eaLnBrk="1" latinLnBrk="0" hangingPunct="1">
              <a:defRPr lang="en-US" sz="1200" kern="1200" dirty="0" smtClean="0">
                <a:solidFill>
                  <a:srgbClr val="015089"/>
                </a:solidFill>
                <a:latin typeface="Europa-Regular" panose="02000000000000000000" pitchFamily="2" charset="0"/>
                <a:ea typeface="+mn-ea"/>
                <a:cs typeface="+mn-cs"/>
              </a:defRPr>
            </a:lvl4pPr>
            <a:lvl5pPr marL="0" algn="ctr" defTabSz="914400" rtl="0" eaLnBrk="1" latinLnBrk="0" hangingPunct="1">
              <a:defRPr lang="en-US" sz="1200" kern="1200" dirty="0">
                <a:solidFill>
                  <a:srgbClr val="015089"/>
                </a:solidFill>
                <a:latin typeface="Europa-Regular" panose="02000000000000000000" pitchFamily="2" charset="0"/>
                <a:ea typeface="+mn-ea"/>
                <a:cs typeface="+mn-cs"/>
              </a:defRPr>
            </a:lvl5pPr>
          </a:lstStyle>
          <a:p>
            <a:pPr lvl="0"/>
            <a:r>
              <a:rPr lang="en-US" dirty="0"/>
              <a:t>Click to edit</a:t>
            </a:r>
          </a:p>
        </p:txBody>
      </p:sp>
      <p:pic>
        <p:nvPicPr>
          <p:cNvPr id="7" name="Picture 6" descr="Icon&#10;&#10;Description automatically generated with low confidence">
            <a:extLst>
              <a:ext uri="{FF2B5EF4-FFF2-40B4-BE49-F238E27FC236}">
                <a16:creationId xmlns:a16="http://schemas.microsoft.com/office/drawing/2014/main" id="{853CDB5A-E57D-B74C-84C8-99BBB0B43A2E}"/>
              </a:ext>
            </a:extLst>
          </p:cNvPr>
          <p:cNvPicPr>
            <a:picLocks noChangeAspect="1"/>
          </p:cNvPicPr>
          <p:nvPr userDrawn="1"/>
        </p:nvPicPr>
        <p:blipFill>
          <a:blip r:embed="rId2"/>
          <a:stretch>
            <a:fillRect/>
          </a:stretch>
        </p:blipFill>
        <p:spPr>
          <a:xfrm>
            <a:off x="110078" y="6359434"/>
            <a:ext cx="393700" cy="431800"/>
          </a:xfrm>
          <a:prstGeom prst="rect">
            <a:avLst/>
          </a:prstGeom>
        </p:spPr>
      </p:pic>
    </p:spTree>
    <p:extLst>
      <p:ext uri="{BB962C8B-B14F-4D97-AF65-F5344CB8AC3E}">
        <p14:creationId xmlns:p14="http://schemas.microsoft.com/office/powerpoint/2010/main" val="558543546"/>
      </p:ext>
    </p:extLst>
  </p:cSld>
  <p:clrMapOvr>
    <a:masterClrMapping/>
  </p:clrMapOvr>
  <p:extLst>
    <p:ext uri="{DCECCB84-F9BA-43D5-87BE-67443E8EF086}">
      <p15:sldGuideLst xmlns:p15="http://schemas.microsoft.com/office/powerpoint/2012/main">
        <p15:guide id="1" pos="240" userDrawn="1">
          <p15:clr>
            <a:srgbClr val="FBAE40"/>
          </p15:clr>
        </p15:guide>
        <p15:guide id="2" pos="7440" userDrawn="1">
          <p15:clr>
            <a:srgbClr val="FBAE40"/>
          </p15:clr>
        </p15:guide>
        <p15:guide id="3" orient="horz" pos="288" userDrawn="1">
          <p15:clr>
            <a:srgbClr val="FBAE40"/>
          </p15:clr>
        </p15:guide>
        <p15:guide id="4" orient="horz" pos="4032" userDrawn="1">
          <p15:clr>
            <a:srgbClr val="FBAE40"/>
          </p15:clr>
        </p15:guide>
        <p15:guide id="5" orient="horz" pos="1176" userDrawn="1">
          <p15:clr>
            <a:srgbClr val="FBAE40"/>
          </p15:clr>
        </p15:guide>
        <p15:guide id="6" orient="horz" pos="1536"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Top Title">
    <p:spTree>
      <p:nvGrpSpPr>
        <p:cNvPr id="1" name=""/>
        <p:cNvGrpSpPr/>
        <p:nvPr/>
      </p:nvGrpSpPr>
      <p:grpSpPr>
        <a:xfrm>
          <a:off x="0" y="0"/>
          <a:ext cx="0" cy="0"/>
          <a:chOff x="0" y="0"/>
          <a:chExt cx="0" cy="0"/>
        </a:xfrm>
      </p:grpSpPr>
      <p:sp>
        <p:nvSpPr>
          <p:cNvPr id="4" name="Rechteck 1">
            <a:extLst>
              <a:ext uri="{FF2B5EF4-FFF2-40B4-BE49-F238E27FC236}">
                <a16:creationId xmlns:a16="http://schemas.microsoft.com/office/drawing/2014/main" id="{7BF12283-5054-3F47-8B17-106D9385C60F}"/>
              </a:ext>
            </a:extLst>
          </p:cNvPr>
          <p:cNvSpPr/>
          <p:nvPr userDrawn="1"/>
        </p:nvSpPr>
        <p:spPr>
          <a:xfrm rot="16200000">
            <a:off x="3487055" y="-1846947"/>
            <a:ext cx="5217890" cy="12191999"/>
          </a:xfrm>
          <a:prstGeom prst="rect">
            <a:avLst/>
          </a:prstGeom>
          <a:solidFill>
            <a:srgbClr val="EDF2F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accent2">
                  <a:lumMod val="20000"/>
                  <a:lumOff val="80000"/>
                </a:schemeClr>
              </a:solidFill>
            </a:endParaRPr>
          </a:p>
        </p:txBody>
      </p:sp>
      <p:sp>
        <p:nvSpPr>
          <p:cNvPr id="14" name="Title 10">
            <a:extLst>
              <a:ext uri="{FF2B5EF4-FFF2-40B4-BE49-F238E27FC236}">
                <a16:creationId xmlns:a16="http://schemas.microsoft.com/office/drawing/2014/main" id="{AAF23EAE-CEB6-5F42-B613-CE326F083678}"/>
              </a:ext>
            </a:extLst>
          </p:cNvPr>
          <p:cNvSpPr>
            <a:spLocks noGrp="1"/>
          </p:cNvSpPr>
          <p:nvPr>
            <p:ph type="title"/>
          </p:nvPr>
        </p:nvSpPr>
        <p:spPr>
          <a:xfrm>
            <a:off x="393191" y="444249"/>
            <a:ext cx="6081749" cy="376438"/>
          </a:xfrm>
          <a:prstGeom prst="rect">
            <a:avLst/>
          </a:prstGeom>
        </p:spPr>
        <p:txBody>
          <a:bodyPr lIns="0" tIns="0" rIns="0" bIns="0"/>
          <a:lstStyle>
            <a:lvl1pPr>
              <a:defRPr lang="en-US" sz="1800" b="0" i="0" kern="1200" dirty="0" smtClean="0">
                <a:solidFill>
                  <a:schemeClr val="accent2"/>
                </a:solidFill>
                <a:latin typeface="Europa-Bold" panose="02000000000000000000" pitchFamily="2" charset="77"/>
                <a:ea typeface="+mj-ea"/>
                <a:cs typeface="Calibri" panose="020F0502020204030204" pitchFamily="34" charset="0"/>
              </a:defRPr>
            </a:lvl1pPr>
          </a:lstStyle>
          <a:p>
            <a:r>
              <a:rPr lang="en-US" dirty="0"/>
              <a:t>Click to edit Master title style</a:t>
            </a:r>
          </a:p>
        </p:txBody>
      </p:sp>
      <p:sp>
        <p:nvSpPr>
          <p:cNvPr id="15" name="Text Placeholder 12">
            <a:extLst>
              <a:ext uri="{FF2B5EF4-FFF2-40B4-BE49-F238E27FC236}">
                <a16:creationId xmlns:a16="http://schemas.microsoft.com/office/drawing/2014/main" id="{D23F96FF-546E-C548-A6E1-A103A60578E9}"/>
              </a:ext>
            </a:extLst>
          </p:cNvPr>
          <p:cNvSpPr>
            <a:spLocks noGrp="1"/>
          </p:cNvSpPr>
          <p:nvPr>
            <p:ph type="body" sz="quarter" idx="10"/>
          </p:nvPr>
        </p:nvSpPr>
        <p:spPr>
          <a:xfrm>
            <a:off x="393192" y="820686"/>
            <a:ext cx="11405616" cy="550914"/>
          </a:xfrm>
          <a:prstGeom prst="rect">
            <a:avLst/>
          </a:prstGeom>
        </p:spPr>
        <p:txBody>
          <a:bodyPr lIns="0" tIns="0" rIns="0" bIns="0"/>
          <a:lstStyle>
            <a:lvl1pPr marL="0" indent="0">
              <a:buNone/>
              <a:defRPr lang="en-US" sz="3600" b="1" i="0" kern="1200" dirty="0" smtClean="0">
                <a:solidFill>
                  <a:schemeClr val="tx1"/>
                </a:solidFill>
                <a:latin typeface="Noe Display Bold" panose="020A0500090400000002" pitchFamily="18" charset="77"/>
                <a:ea typeface="+mj-ea"/>
                <a:cs typeface="+mj-cs"/>
              </a:defRPr>
            </a:lvl1pPr>
          </a:lstStyle>
          <a:p>
            <a:pPr lvl="0"/>
            <a:r>
              <a:rPr lang="en-US" dirty="0"/>
              <a:t>Click to edit Master text styles</a:t>
            </a:r>
          </a:p>
        </p:txBody>
      </p:sp>
      <p:sp>
        <p:nvSpPr>
          <p:cNvPr id="6" name="Text Placeholder 4">
            <a:extLst>
              <a:ext uri="{FF2B5EF4-FFF2-40B4-BE49-F238E27FC236}">
                <a16:creationId xmlns:a16="http://schemas.microsoft.com/office/drawing/2014/main" id="{07EF447B-0128-BE4E-9FDB-79156D20B7D5}"/>
              </a:ext>
            </a:extLst>
          </p:cNvPr>
          <p:cNvSpPr>
            <a:spLocks noGrp="1"/>
          </p:cNvSpPr>
          <p:nvPr>
            <p:ph type="body" sz="quarter" idx="14" hasCustomPrompt="1"/>
          </p:nvPr>
        </p:nvSpPr>
        <p:spPr>
          <a:xfrm>
            <a:off x="402156" y="6516618"/>
            <a:ext cx="5245609" cy="258582"/>
          </a:xfrm>
          <a:prstGeom prst="rect">
            <a:avLst/>
          </a:prstGeom>
        </p:spPr>
        <p:txBody>
          <a:bodyPr lIns="0" tIns="0" rIns="0" bIns="0"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sz="800" kern="1200">
                <a:solidFill>
                  <a:srgbClr val="54585A"/>
                </a:solidFill>
                <a:latin typeface="Europa-Light" panose="02000000000000000000" pitchFamily="2" charset="0"/>
                <a:ea typeface="+mn-ea"/>
                <a:cs typeface="+mn-cs"/>
              </a:defRPr>
            </a:lvl1pPr>
            <a:lvl2pPr marL="0" algn="l" defTabSz="914400" rtl="0" eaLnBrk="1" latinLnBrk="0" hangingPunct="1">
              <a:defRPr lang="en-US" sz="800" kern="1200" dirty="0" smtClean="0">
                <a:solidFill>
                  <a:srgbClr val="54585A"/>
                </a:solidFill>
                <a:latin typeface="Europa-Light" panose="02000000000000000000" pitchFamily="2" charset="0"/>
                <a:ea typeface="+mn-ea"/>
                <a:cs typeface="+mn-cs"/>
              </a:defRPr>
            </a:lvl2pPr>
            <a:lvl3pPr marL="0" algn="l" defTabSz="914400" rtl="0" eaLnBrk="1" latinLnBrk="0" hangingPunct="1">
              <a:defRPr lang="en-US" sz="800" kern="1200" dirty="0" smtClean="0">
                <a:solidFill>
                  <a:srgbClr val="54585A"/>
                </a:solidFill>
                <a:latin typeface="Europa-Light" panose="02000000000000000000" pitchFamily="2" charset="0"/>
                <a:ea typeface="+mn-ea"/>
                <a:cs typeface="+mn-cs"/>
              </a:defRPr>
            </a:lvl3pPr>
            <a:lvl4pPr marL="0" algn="l" defTabSz="914400" rtl="0" eaLnBrk="1" latinLnBrk="0" hangingPunct="1">
              <a:defRPr lang="en-US" sz="800" kern="1200" dirty="0" smtClean="0">
                <a:solidFill>
                  <a:srgbClr val="54585A"/>
                </a:solidFill>
                <a:latin typeface="Europa-Light" panose="02000000000000000000" pitchFamily="2" charset="0"/>
                <a:ea typeface="+mn-ea"/>
                <a:cs typeface="+mn-cs"/>
              </a:defRPr>
            </a:lvl4pPr>
            <a:lvl5pPr marL="0" algn="l" defTabSz="914400" rtl="0" eaLnBrk="1" latinLnBrk="0" hangingPunct="1">
              <a:defRPr lang="en-US" sz="800" kern="1200" dirty="0">
                <a:solidFill>
                  <a:srgbClr val="54585A"/>
                </a:solidFill>
                <a:latin typeface="Europa-Light" panose="02000000000000000000" pitchFamily="2" charset="0"/>
                <a:ea typeface="+mn-ea"/>
                <a:cs typeface="+mn-cs"/>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800" dirty="0">
                <a:solidFill>
                  <a:srgbClr val="54585A"/>
                </a:solidFill>
                <a:latin typeface="Europa-Light" panose="02000000000000000000" pitchFamily="2" charset="0"/>
              </a:rPr>
              <a:t>Footer Notes Here</a:t>
            </a:r>
          </a:p>
        </p:txBody>
      </p:sp>
      <p:sp>
        <p:nvSpPr>
          <p:cNvPr id="29" name="Text Placeholder 7">
            <a:extLst>
              <a:ext uri="{FF2B5EF4-FFF2-40B4-BE49-F238E27FC236}">
                <a16:creationId xmlns:a16="http://schemas.microsoft.com/office/drawing/2014/main" id="{DF339944-9F38-B749-AF5B-172553F26DFA}"/>
              </a:ext>
            </a:extLst>
          </p:cNvPr>
          <p:cNvSpPr>
            <a:spLocks noGrp="1"/>
          </p:cNvSpPr>
          <p:nvPr>
            <p:ph type="body" sz="quarter" idx="15"/>
          </p:nvPr>
        </p:nvSpPr>
        <p:spPr>
          <a:xfrm rot="16200000">
            <a:off x="-1285652" y="3879881"/>
            <a:ext cx="3591338" cy="254000"/>
          </a:xfrm>
          <a:prstGeom prst="rect">
            <a:avLst/>
          </a:prstGeom>
        </p:spPr>
        <p:txBody>
          <a:bodyPr/>
          <a:lstStyle>
            <a:lvl1pPr marL="0" indent="0" algn="ctr" defTabSz="914400" rtl="0" eaLnBrk="1" latinLnBrk="0" hangingPunct="1">
              <a:buNone/>
              <a:defRPr lang="en-US" sz="1200" kern="1200" dirty="0" smtClean="0">
                <a:solidFill>
                  <a:srgbClr val="015089"/>
                </a:solidFill>
                <a:latin typeface="Europa-Regular" panose="02000000000000000000" pitchFamily="2" charset="0"/>
                <a:ea typeface="+mn-ea"/>
                <a:cs typeface="+mn-cs"/>
              </a:defRPr>
            </a:lvl1pPr>
            <a:lvl2pPr marL="0" algn="ctr" defTabSz="914400" rtl="0" eaLnBrk="1" latinLnBrk="0" hangingPunct="1">
              <a:defRPr lang="en-US" sz="1200" kern="1200" dirty="0" smtClean="0">
                <a:solidFill>
                  <a:srgbClr val="015089"/>
                </a:solidFill>
                <a:latin typeface="Europa-Regular" panose="02000000000000000000" pitchFamily="2" charset="0"/>
                <a:ea typeface="+mn-ea"/>
                <a:cs typeface="+mn-cs"/>
              </a:defRPr>
            </a:lvl2pPr>
            <a:lvl3pPr marL="0" algn="ctr" defTabSz="914400" rtl="0" eaLnBrk="1" latinLnBrk="0" hangingPunct="1">
              <a:defRPr lang="en-US" sz="1200" kern="1200" dirty="0" smtClean="0">
                <a:solidFill>
                  <a:srgbClr val="015089"/>
                </a:solidFill>
                <a:latin typeface="Europa-Regular" panose="02000000000000000000" pitchFamily="2" charset="0"/>
                <a:ea typeface="+mn-ea"/>
                <a:cs typeface="+mn-cs"/>
              </a:defRPr>
            </a:lvl3pPr>
            <a:lvl4pPr marL="0" algn="ctr" defTabSz="914400" rtl="0" eaLnBrk="1" latinLnBrk="0" hangingPunct="1">
              <a:defRPr lang="en-US" sz="1200" kern="1200" dirty="0" smtClean="0">
                <a:solidFill>
                  <a:srgbClr val="015089"/>
                </a:solidFill>
                <a:latin typeface="Europa-Regular" panose="02000000000000000000" pitchFamily="2" charset="0"/>
                <a:ea typeface="+mn-ea"/>
                <a:cs typeface="+mn-cs"/>
              </a:defRPr>
            </a:lvl4pPr>
            <a:lvl5pPr marL="0" algn="ctr" defTabSz="914400" rtl="0" eaLnBrk="1" latinLnBrk="0" hangingPunct="1">
              <a:defRPr lang="en-US" sz="1200" kern="1200" dirty="0">
                <a:solidFill>
                  <a:srgbClr val="015089"/>
                </a:solidFill>
                <a:latin typeface="Europa-Regular" panose="02000000000000000000" pitchFamily="2" charset="0"/>
                <a:ea typeface="+mn-ea"/>
                <a:cs typeface="+mn-cs"/>
              </a:defRPr>
            </a:lvl5pPr>
          </a:lstStyle>
          <a:p>
            <a:pPr lvl="0"/>
            <a:r>
              <a:rPr lang="en-US" dirty="0"/>
              <a:t>Click to edit</a:t>
            </a:r>
          </a:p>
        </p:txBody>
      </p:sp>
      <p:pic>
        <p:nvPicPr>
          <p:cNvPr id="7" name="Picture 6" descr="Icon&#10;&#10;Description automatically generated with low confidence">
            <a:extLst>
              <a:ext uri="{FF2B5EF4-FFF2-40B4-BE49-F238E27FC236}">
                <a16:creationId xmlns:a16="http://schemas.microsoft.com/office/drawing/2014/main" id="{13268B71-5A87-684E-9E00-D50AF1688E07}"/>
              </a:ext>
            </a:extLst>
          </p:cNvPr>
          <p:cNvPicPr>
            <a:picLocks noChangeAspect="1"/>
          </p:cNvPicPr>
          <p:nvPr userDrawn="1"/>
        </p:nvPicPr>
        <p:blipFill>
          <a:blip r:embed="rId2"/>
          <a:stretch>
            <a:fillRect/>
          </a:stretch>
        </p:blipFill>
        <p:spPr>
          <a:xfrm>
            <a:off x="110078" y="6359434"/>
            <a:ext cx="393700" cy="431800"/>
          </a:xfrm>
          <a:prstGeom prst="rect">
            <a:avLst/>
          </a:prstGeom>
        </p:spPr>
      </p:pic>
    </p:spTree>
    <p:extLst>
      <p:ext uri="{BB962C8B-B14F-4D97-AF65-F5344CB8AC3E}">
        <p14:creationId xmlns:p14="http://schemas.microsoft.com/office/powerpoint/2010/main" val="3753112809"/>
      </p:ext>
    </p:extLst>
  </p:cSld>
  <p:clrMapOvr>
    <a:masterClrMapping/>
  </p:clrMapOvr>
  <p:extLst>
    <p:ext uri="{DCECCB84-F9BA-43D5-87BE-67443E8EF086}">
      <p15:sldGuideLst xmlns:p15="http://schemas.microsoft.com/office/powerpoint/2012/main">
        <p15:guide id="1" pos="240" userDrawn="1">
          <p15:clr>
            <a:srgbClr val="FBAE40"/>
          </p15:clr>
        </p15:guide>
        <p15:guide id="2" pos="7440" userDrawn="1">
          <p15:clr>
            <a:srgbClr val="FBAE40"/>
          </p15:clr>
        </p15:guide>
        <p15:guide id="3" orient="horz" pos="288" userDrawn="1">
          <p15:clr>
            <a:srgbClr val="FBAE40"/>
          </p15:clr>
        </p15:guide>
        <p15:guide id="4" orient="horz" pos="4032" userDrawn="1">
          <p15:clr>
            <a:srgbClr val="FBAE40"/>
          </p15:clr>
        </p15:guide>
        <p15:guide id="5" orient="horz" pos="1176" userDrawn="1">
          <p15:clr>
            <a:srgbClr val="FBAE40"/>
          </p15:clr>
        </p15:guide>
        <p15:guide id="6" orient="horz" pos="1536"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eft Title 2 Lines">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81B6C2D6-FD07-954E-A844-F44E84B6E245}"/>
              </a:ext>
            </a:extLst>
          </p:cNvPr>
          <p:cNvSpPr>
            <a:spLocks noGrp="1"/>
          </p:cNvSpPr>
          <p:nvPr>
            <p:ph type="title"/>
          </p:nvPr>
        </p:nvSpPr>
        <p:spPr>
          <a:xfrm>
            <a:off x="393192" y="2611214"/>
            <a:ext cx="3591338" cy="267914"/>
          </a:xfrm>
          <a:prstGeom prst="rect">
            <a:avLst/>
          </a:prstGeom>
        </p:spPr>
        <p:txBody>
          <a:bodyPr lIns="0" tIns="0" rIns="0" bIns="0"/>
          <a:lstStyle>
            <a:lvl1pPr>
              <a:defRPr lang="en-US" sz="1800" b="0" i="0" kern="1200" dirty="0" smtClean="0">
                <a:solidFill>
                  <a:schemeClr val="accent2"/>
                </a:solidFill>
                <a:latin typeface="Europa-Bold" panose="02000000000000000000" pitchFamily="2" charset="77"/>
                <a:ea typeface="+mj-ea"/>
                <a:cs typeface="Calibri" panose="020F0502020204030204" pitchFamily="34" charset="0"/>
              </a:defRPr>
            </a:lvl1pPr>
          </a:lstStyle>
          <a:p>
            <a:r>
              <a:rPr lang="en-US" dirty="0"/>
              <a:t>Click to edit Master title style</a:t>
            </a:r>
          </a:p>
        </p:txBody>
      </p:sp>
      <p:pic>
        <p:nvPicPr>
          <p:cNvPr id="2" name="Picture 1">
            <a:extLst>
              <a:ext uri="{FF2B5EF4-FFF2-40B4-BE49-F238E27FC236}">
                <a16:creationId xmlns:a16="http://schemas.microsoft.com/office/drawing/2014/main" id="{0C38F4D3-D714-2B46-900B-F4FBBEB4A47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21030" y="6450545"/>
            <a:ext cx="171796" cy="249581"/>
          </a:xfrm>
          <a:prstGeom prst="rect">
            <a:avLst/>
          </a:prstGeom>
        </p:spPr>
      </p:pic>
      <p:sp>
        <p:nvSpPr>
          <p:cNvPr id="3" name="Rechteck 1">
            <a:extLst>
              <a:ext uri="{FF2B5EF4-FFF2-40B4-BE49-F238E27FC236}">
                <a16:creationId xmlns:a16="http://schemas.microsoft.com/office/drawing/2014/main" id="{289AC003-D501-D044-9D7E-679EFC8E0DA1}"/>
              </a:ext>
            </a:extLst>
          </p:cNvPr>
          <p:cNvSpPr/>
          <p:nvPr userDrawn="1"/>
        </p:nvSpPr>
        <p:spPr>
          <a:xfrm>
            <a:off x="4197746" y="0"/>
            <a:ext cx="7994254" cy="6857999"/>
          </a:xfrm>
          <a:prstGeom prst="rect">
            <a:avLst/>
          </a:prstGeom>
          <a:solidFill>
            <a:srgbClr val="EDF2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accent2">
                  <a:lumMod val="20000"/>
                  <a:lumOff val="80000"/>
                </a:schemeClr>
              </a:solidFill>
            </a:endParaRPr>
          </a:p>
        </p:txBody>
      </p:sp>
      <p:sp>
        <p:nvSpPr>
          <p:cNvPr id="13" name="Text Placeholder 12">
            <a:extLst>
              <a:ext uri="{FF2B5EF4-FFF2-40B4-BE49-F238E27FC236}">
                <a16:creationId xmlns:a16="http://schemas.microsoft.com/office/drawing/2014/main" id="{17346DC9-96D7-1342-A8D7-FA9F9F870DF2}"/>
              </a:ext>
            </a:extLst>
          </p:cNvPr>
          <p:cNvSpPr>
            <a:spLocks noGrp="1"/>
          </p:cNvSpPr>
          <p:nvPr>
            <p:ph type="body" sz="quarter" idx="10"/>
          </p:nvPr>
        </p:nvSpPr>
        <p:spPr>
          <a:xfrm>
            <a:off x="393192" y="3176640"/>
            <a:ext cx="3591338" cy="914400"/>
          </a:xfrm>
          <a:prstGeom prst="rect">
            <a:avLst/>
          </a:prstGeom>
        </p:spPr>
        <p:txBody>
          <a:bodyPr lIns="0" tIns="0" rIns="0" bIns="0"/>
          <a:lstStyle>
            <a:lvl1pPr marL="0" indent="0">
              <a:buNone/>
              <a:defRPr lang="en-US" sz="3600" b="1" i="0" kern="1200" dirty="0" smtClean="0">
                <a:solidFill>
                  <a:schemeClr val="tx1"/>
                </a:solidFill>
                <a:latin typeface="Noe Display Bold" panose="020A0500090400000002" pitchFamily="18" charset="77"/>
                <a:ea typeface="+mj-ea"/>
                <a:cs typeface="+mj-cs"/>
              </a:defRPr>
            </a:lvl1pPr>
          </a:lstStyle>
          <a:p>
            <a:pPr lvl="0"/>
            <a:r>
              <a:rPr lang="en-US" dirty="0"/>
              <a:t>Click to edit Master text styles</a:t>
            </a:r>
          </a:p>
        </p:txBody>
      </p:sp>
      <p:sp>
        <p:nvSpPr>
          <p:cNvPr id="9" name="Text Placeholder 7">
            <a:extLst>
              <a:ext uri="{FF2B5EF4-FFF2-40B4-BE49-F238E27FC236}">
                <a16:creationId xmlns:a16="http://schemas.microsoft.com/office/drawing/2014/main" id="{30B6928F-7D7B-9B4C-B7AE-9153CB582C40}"/>
              </a:ext>
            </a:extLst>
          </p:cNvPr>
          <p:cNvSpPr>
            <a:spLocks noGrp="1"/>
          </p:cNvSpPr>
          <p:nvPr>
            <p:ph type="body" sz="quarter" idx="15"/>
          </p:nvPr>
        </p:nvSpPr>
        <p:spPr>
          <a:xfrm rot="16200000">
            <a:off x="2687901" y="3301999"/>
            <a:ext cx="3591338" cy="254000"/>
          </a:xfrm>
          <a:prstGeom prst="rect">
            <a:avLst/>
          </a:prstGeom>
        </p:spPr>
        <p:txBody>
          <a:bodyPr/>
          <a:lstStyle>
            <a:lvl1pPr marL="0" indent="0" algn="ctr" defTabSz="914400" rtl="0" eaLnBrk="1" latinLnBrk="0" hangingPunct="1">
              <a:buNone/>
              <a:defRPr lang="en-US" sz="1200" kern="1200" dirty="0" smtClean="0">
                <a:solidFill>
                  <a:srgbClr val="015089"/>
                </a:solidFill>
                <a:latin typeface="Europa-Regular" panose="02000000000000000000" pitchFamily="2" charset="0"/>
                <a:ea typeface="+mn-ea"/>
                <a:cs typeface="+mn-cs"/>
              </a:defRPr>
            </a:lvl1pPr>
            <a:lvl2pPr marL="0" algn="ctr" defTabSz="914400" rtl="0" eaLnBrk="1" latinLnBrk="0" hangingPunct="1">
              <a:defRPr lang="en-US" sz="1200" kern="1200" dirty="0" smtClean="0">
                <a:solidFill>
                  <a:srgbClr val="015089"/>
                </a:solidFill>
                <a:latin typeface="Europa-Regular" panose="02000000000000000000" pitchFamily="2" charset="0"/>
                <a:ea typeface="+mn-ea"/>
                <a:cs typeface="+mn-cs"/>
              </a:defRPr>
            </a:lvl2pPr>
            <a:lvl3pPr marL="0" algn="ctr" defTabSz="914400" rtl="0" eaLnBrk="1" latinLnBrk="0" hangingPunct="1">
              <a:defRPr lang="en-US" sz="1200" kern="1200" dirty="0" smtClean="0">
                <a:solidFill>
                  <a:srgbClr val="015089"/>
                </a:solidFill>
                <a:latin typeface="Europa-Regular" panose="02000000000000000000" pitchFamily="2" charset="0"/>
                <a:ea typeface="+mn-ea"/>
                <a:cs typeface="+mn-cs"/>
              </a:defRPr>
            </a:lvl3pPr>
            <a:lvl4pPr marL="0" algn="ctr" defTabSz="914400" rtl="0" eaLnBrk="1" latinLnBrk="0" hangingPunct="1">
              <a:defRPr lang="en-US" sz="1200" kern="1200" dirty="0" smtClean="0">
                <a:solidFill>
                  <a:srgbClr val="015089"/>
                </a:solidFill>
                <a:latin typeface="Europa-Regular" panose="02000000000000000000" pitchFamily="2" charset="0"/>
                <a:ea typeface="+mn-ea"/>
                <a:cs typeface="+mn-cs"/>
              </a:defRPr>
            </a:lvl4pPr>
            <a:lvl5pPr marL="0" algn="ctr" defTabSz="914400" rtl="0" eaLnBrk="1" latinLnBrk="0" hangingPunct="1">
              <a:defRPr lang="en-US" sz="1200" kern="1200" dirty="0">
                <a:solidFill>
                  <a:srgbClr val="015089"/>
                </a:solidFill>
                <a:latin typeface="Europa-Regular" panose="02000000000000000000" pitchFamily="2" charset="0"/>
                <a:ea typeface="+mn-ea"/>
                <a:cs typeface="+mn-cs"/>
              </a:defRPr>
            </a:lvl5pPr>
          </a:lstStyle>
          <a:p>
            <a:pPr lvl="0"/>
            <a:r>
              <a:rPr lang="en-US" dirty="0"/>
              <a:t>Click to edit</a:t>
            </a:r>
          </a:p>
        </p:txBody>
      </p:sp>
      <p:sp>
        <p:nvSpPr>
          <p:cNvPr id="10" name="Text Placeholder 4">
            <a:extLst>
              <a:ext uri="{FF2B5EF4-FFF2-40B4-BE49-F238E27FC236}">
                <a16:creationId xmlns:a16="http://schemas.microsoft.com/office/drawing/2014/main" id="{A111EFA5-3FAF-DA46-A194-2F5BA5BA7B9B}"/>
              </a:ext>
            </a:extLst>
          </p:cNvPr>
          <p:cNvSpPr>
            <a:spLocks noGrp="1"/>
          </p:cNvSpPr>
          <p:nvPr>
            <p:ph type="body" sz="quarter" idx="14" hasCustomPrompt="1"/>
          </p:nvPr>
        </p:nvSpPr>
        <p:spPr>
          <a:xfrm>
            <a:off x="4634192" y="6531294"/>
            <a:ext cx="4094163" cy="215444"/>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sz="800" kern="1200" dirty="0" smtClean="0">
                <a:solidFill>
                  <a:srgbClr val="54585A"/>
                </a:solidFill>
                <a:latin typeface="Europa-Light" panose="02000000000000000000" pitchFamily="2" charset="0"/>
                <a:ea typeface="+mn-ea"/>
                <a:cs typeface="+mn-cs"/>
              </a:defRPr>
            </a:lvl1pPr>
            <a:lvl2pPr marL="0" algn="l" defTabSz="914400" rtl="0" eaLnBrk="1" latinLnBrk="0" hangingPunct="1">
              <a:defRPr lang="en-US" sz="800" kern="1200" dirty="0" smtClean="0">
                <a:solidFill>
                  <a:srgbClr val="54585A"/>
                </a:solidFill>
                <a:latin typeface="Europa-Light" panose="02000000000000000000" pitchFamily="2" charset="0"/>
                <a:ea typeface="+mn-ea"/>
                <a:cs typeface="+mn-cs"/>
              </a:defRPr>
            </a:lvl2pPr>
            <a:lvl3pPr marL="0" algn="l" defTabSz="914400" rtl="0" eaLnBrk="1" latinLnBrk="0" hangingPunct="1">
              <a:defRPr lang="en-US" sz="800" kern="1200" dirty="0" smtClean="0">
                <a:solidFill>
                  <a:srgbClr val="54585A"/>
                </a:solidFill>
                <a:latin typeface="Europa-Light" panose="02000000000000000000" pitchFamily="2" charset="0"/>
                <a:ea typeface="+mn-ea"/>
                <a:cs typeface="+mn-cs"/>
              </a:defRPr>
            </a:lvl3pPr>
            <a:lvl4pPr marL="0" algn="l" defTabSz="914400" rtl="0" eaLnBrk="1" latinLnBrk="0" hangingPunct="1">
              <a:defRPr lang="en-US" sz="800" kern="1200" dirty="0" smtClean="0">
                <a:solidFill>
                  <a:srgbClr val="54585A"/>
                </a:solidFill>
                <a:latin typeface="Europa-Light" panose="02000000000000000000" pitchFamily="2" charset="0"/>
                <a:ea typeface="+mn-ea"/>
                <a:cs typeface="+mn-cs"/>
              </a:defRPr>
            </a:lvl4pPr>
            <a:lvl5pPr marL="0" algn="l" defTabSz="914400" rtl="0" eaLnBrk="1" latinLnBrk="0" hangingPunct="1">
              <a:defRPr lang="en-US" sz="800" kern="1200" dirty="0">
                <a:solidFill>
                  <a:srgbClr val="54585A"/>
                </a:solidFill>
                <a:latin typeface="Europa-Light" panose="02000000000000000000" pitchFamily="2" charset="0"/>
                <a:ea typeface="+mn-ea"/>
                <a:cs typeface="+mn-cs"/>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800" dirty="0">
                <a:solidFill>
                  <a:srgbClr val="54585A"/>
                </a:solidFill>
                <a:latin typeface="Europa-Light" panose="02000000000000000000" pitchFamily="2" charset="0"/>
              </a:rPr>
              <a:t>Footer Notes Here</a:t>
            </a:r>
          </a:p>
        </p:txBody>
      </p:sp>
    </p:spTree>
    <p:extLst>
      <p:ext uri="{BB962C8B-B14F-4D97-AF65-F5344CB8AC3E}">
        <p14:creationId xmlns:p14="http://schemas.microsoft.com/office/powerpoint/2010/main" val="1755974881"/>
      </p:ext>
    </p:extLst>
  </p:cSld>
  <p:clrMapOvr>
    <a:masterClrMapping/>
  </p:clrMapOvr>
  <p:extLst>
    <p:ext uri="{DCECCB84-F9BA-43D5-87BE-67443E8EF086}">
      <p15:sldGuideLst xmlns:p15="http://schemas.microsoft.com/office/powerpoint/2012/main">
        <p15:guide id="1" pos="240" userDrawn="1">
          <p15:clr>
            <a:srgbClr val="FBAE40"/>
          </p15:clr>
        </p15:guide>
        <p15:guide id="2" pos="7440" userDrawn="1">
          <p15:clr>
            <a:srgbClr val="FBAE40"/>
          </p15:clr>
        </p15:guide>
        <p15:guide id="3" orient="horz" pos="288" userDrawn="1">
          <p15:clr>
            <a:srgbClr val="FBAE40"/>
          </p15:clr>
        </p15:guide>
        <p15:guide id="4" orient="horz" pos="4032" userDrawn="1">
          <p15:clr>
            <a:srgbClr val="FBAE40"/>
          </p15:clr>
        </p15:guide>
        <p15:guide id="5" pos="2976"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01">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81B6C2D6-FD07-954E-A844-F44E84B6E245}"/>
              </a:ext>
            </a:extLst>
          </p:cNvPr>
          <p:cNvSpPr>
            <a:spLocks noGrp="1"/>
          </p:cNvSpPr>
          <p:nvPr>
            <p:ph type="title"/>
          </p:nvPr>
        </p:nvSpPr>
        <p:spPr>
          <a:xfrm>
            <a:off x="393192" y="2611214"/>
            <a:ext cx="3591338" cy="267914"/>
          </a:xfrm>
          <a:prstGeom prst="rect">
            <a:avLst/>
          </a:prstGeom>
        </p:spPr>
        <p:txBody>
          <a:bodyPr lIns="0" tIns="0" rIns="0" bIns="0"/>
          <a:lstStyle>
            <a:lvl1pPr>
              <a:defRPr lang="en-US" sz="1800" b="0" i="0" kern="1200" dirty="0" smtClean="0">
                <a:solidFill>
                  <a:schemeClr val="accent2"/>
                </a:solidFill>
                <a:latin typeface="Europa-Bold" panose="02000000000000000000" pitchFamily="2" charset="77"/>
                <a:ea typeface="+mj-ea"/>
                <a:cs typeface="Calibri" panose="020F0502020204030204" pitchFamily="34" charset="0"/>
              </a:defRPr>
            </a:lvl1pPr>
          </a:lstStyle>
          <a:p>
            <a:r>
              <a:rPr lang="en-US" dirty="0"/>
              <a:t>Click to edit Master title style</a:t>
            </a:r>
          </a:p>
        </p:txBody>
      </p:sp>
      <p:pic>
        <p:nvPicPr>
          <p:cNvPr id="2" name="Picture 1">
            <a:extLst>
              <a:ext uri="{FF2B5EF4-FFF2-40B4-BE49-F238E27FC236}">
                <a16:creationId xmlns:a16="http://schemas.microsoft.com/office/drawing/2014/main" id="{0C38F4D3-D714-2B46-900B-F4FBBEB4A47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21030" y="6450545"/>
            <a:ext cx="171796" cy="249581"/>
          </a:xfrm>
          <a:prstGeom prst="rect">
            <a:avLst/>
          </a:prstGeom>
        </p:spPr>
      </p:pic>
      <p:sp>
        <p:nvSpPr>
          <p:cNvPr id="3" name="Rechteck 1">
            <a:extLst>
              <a:ext uri="{FF2B5EF4-FFF2-40B4-BE49-F238E27FC236}">
                <a16:creationId xmlns:a16="http://schemas.microsoft.com/office/drawing/2014/main" id="{289AC003-D501-D044-9D7E-679EFC8E0DA1}"/>
              </a:ext>
            </a:extLst>
          </p:cNvPr>
          <p:cNvSpPr/>
          <p:nvPr userDrawn="1"/>
        </p:nvSpPr>
        <p:spPr>
          <a:xfrm>
            <a:off x="4197746" y="0"/>
            <a:ext cx="7994254" cy="6857999"/>
          </a:xfrm>
          <a:prstGeom prst="rect">
            <a:avLst/>
          </a:prstGeom>
          <a:solidFill>
            <a:srgbClr val="EDF2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accent2">
                  <a:lumMod val="20000"/>
                  <a:lumOff val="80000"/>
                </a:schemeClr>
              </a:solidFill>
            </a:endParaRPr>
          </a:p>
        </p:txBody>
      </p:sp>
      <p:sp>
        <p:nvSpPr>
          <p:cNvPr id="13" name="Text Placeholder 12">
            <a:extLst>
              <a:ext uri="{FF2B5EF4-FFF2-40B4-BE49-F238E27FC236}">
                <a16:creationId xmlns:a16="http://schemas.microsoft.com/office/drawing/2014/main" id="{17346DC9-96D7-1342-A8D7-FA9F9F870DF2}"/>
              </a:ext>
            </a:extLst>
          </p:cNvPr>
          <p:cNvSpPr>
            <a:spLocks noGrp="1"/>
          </p:cNvSpPr>
          <p:nvPr>
            <p:ph type="body" sz="quarter" idx="10"/>
          </p:nvPr>
        </p:nvSpPr>
        <p:spPr>
          <a:xfrm>
            <a:off x="393192" y="2986637"/>
            <a:ext cx="3591338" cy="914400"/>
          </a:xfrm>
          <a:prstGeom prst="rect">
            <a:avLst/>
          </a:prstGeom>
        </p:spPr>
        <p:txBody>
          <a:bodyPr lIns="0" tIns="0" rIns="0" bIns="0"/>
          <a:lstStyle>
            <a:lvl1pPr marL="0" indent="0">
              <a:buNone/>
              <a:defRPr lang="en-US" sz="3600" b="1" i="0" kern="1200" dirty="0" smtClean="0">
                <a:solidFill>
                  <a:schemeClr val="tx1"/>
                </a:solidFill>
                <a:latin typeface="Noe Display Bold" panose="020A0500090400000002" pitchFamily="18" charset="77"/>
                <a:ea typeface="+mj-ea"/>
                <a:cs typeface="+mj-cs"/>
              </a:defRPr>
            </a:lvl1pPr>
          </a:lstStyle>
          <a:p>
            <a:pPr lvl="0"/>
            <a:r>
              <a:rPr lang="en-US" dirty="0"/>
              <a:t>Click to edit Master text styles</a:t>
            </a:r>
          </a:p>
        </p:txBody>
      </p:sp>
      <p:sp>
        <p:nvSpPr>
          <p:cNvPr id="5" name="Text Placeholder 4">
            <a:extLst>
              <a:ext uri="{FF2B5EF4-FFF2-40B4-BE49-F238E27FC236}">
                <a16:creationId xmlns:a16="http://schemas.microsoft.com/office/drawing/2014/main" id="{222DB915-EDD9-2447-A7A5-F70AA6FFCF5B}"/>
              </a:ext>
            </a:extLst>
          </p:cNvPr>
          <p:cNvSpPr>
            <a:spLocks noGrp="1"/>
          </p:cNvSpPr>
          <p:nvPr>
            <p:ph type="body" sz="quarter" idx="14" hasCustomPrompt="1"/>
          </p:nvPr>
        </p:nvSpPr>
        <p:spPr>
          <a:xfrm>
            <a:off x="4634192" y="6531294"/>
            <a:ext cx="4094163" cy="215444"/>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sz="800" kern="1200" dirty="0" smtClean="0">
                <a:solidFill>
                  <a:srgbClr val="54585A"/>
                </a:solidFill>
                <a:latin typeface="Europa-Light" panose="02000000000000000000" pitchFamily="2" charset="0"/>
                <a:ea typeface="+mn-ea"/>
                <a:cs typeface="+mn-cs"/>
              </a:defRPr>
            </a:lvl1pPr>
            <a:lvl2pPr marL="0" algn="l" defTabSz="914400" rtl="0" eaLnBrk="1" latinLnBrk="0" hangingPunct="1">
              <a:defRPr lang="en-US" sz="800" kern="1200" dirty="0" smtClean="0">
                <a:solidFill>
                  <a:srgbClr val="54585A"/>
                </a:solidFill>
                <a:latin typeface="Europa-Light" panose="02000000000000000000" pitchFamily="2" charset="0"/>
                <a:ea typeface="+mn-ea"/>
                <a:cs typeface="+mn-cs"/>
              </a:defRPr>
            </a:lvl2pPr>
            <a:lvl3pPr marL="0" algn="l" defTabSz="914400" rtl="0" eaLnBrk="1" latinLnBrk="0" hangingPunct="1">
              <a:defRPr lang="en-US" sz="800" kern="1200" dirty="0" smtClean="0">
                <a:solidFill>
                  <a:srgbClr val="54585A"/>
                </a:solidFill>
                <a:latin typeface="Europa-Light" panose="02000000000000000000" pitchFamily="2" charset="0"/>
                <a:ea typeface="+mn-ea"/>
                <a:cs typeface="+mn-cs"/>
              </a:defRPr>
            </a:lvl3pPr>
            <a:lvl4pPr marL="0" algn="l" defTabSz="914400" rtl="0" eaLnBrk="1" latinLnBrk="0" hangingPunct="1">
              <a:defRPr lang="en-US" sz="800" kern="1200" dirty="0" smtClean="0">
                <a:solidFill>
                  <a:srgbClr val="54585A"/>
                </a:solidFill>
                <a:latin typeface="Europa-Light" panose="02000000000000000000" pitchFamily="2" charset="0"/>
                <a:ea typeface="+mn-ea"/>
                <a:cs typeface="+mn-cs"/>
              </a:defRPr>
            </a:lvl4pPr>
            <a:lvl5pPr marL="0" algn="l" defTabSz="914400" rtl="0" eaLnBrk="1" latinLnBrk="0" hangingPunct="1">
              <a:defRPr lang="en-US" sz="800" kern="1200" dirty="0">
                <a:solidFill>
                  <a:srgbClr val="54585A"/>
                </a:solidFill>
                <a:latin typeface="Europa-Light" panose="02000000000000000000" pitchFamily="2" charset="0"/>
                <a:ea typeface="+mn-ea"/>
                <a:cs typeface="+mn-cs"/>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800" dirty="0">
                <a:solidFill>
                  <a:srgbClr val="54585A"/>
                </a:solidFill>
                <a:latin typeface="Europa-Light" panose="02000000000000000000" pitchFamily="2" charset="0"/>
              </a:rPr>
              <a:t>Footer Notes Here</a:t>
            </a:r>
          </a:p>
        </p:txBody>
      </p:sp>
      <p:sp>
        <p:nvSpPr>
          <p:cNvPr id="9" name="Rectangle">
            <a:extLst>
              <a:ext uri="{FF2B5EF4-FFF2-40B4-BE49-F238E27FC236}">
                <a16:creationId xmlns:a16="http://schemas.microsoft.com/office/drawing/2014/main" id="{3F60B70D-2F74-BD4C-B74E-BEF7A514FB78}"/>
              </a:ext>
            </a:extLst>
          </p:cNvPr>
          <p:cNvSpPr/>
          <p:nvPr userDrawn="1"/>
        </p:nvSpPr>
        <p:spPr>
          <a:xfrm>
            <a:off x="9187018" y="971396"/>
            <a:ext cx="1188720" cy="5429404"/>
          </a:xfrm>
          <a:prstGeom prst="rect">
            <a:avLst/>
          </a:prstGeom>
          <a:gradFill flip="none" rotWithShape="1">
            <a:gsLst>
              <a:gs pos="99000">
                <a:schemeClr val="tx1">
                  <a:alpha val="20000"/>
                </a:schemeClr>
              </a:gs>
              <a:gs pos="0">
                <a:schemeClr val="tx1">
                  <a:alpha val="6000"/>
                </a:schemeClr>
              </a:gs>
            </a:gsLst>
            <a:lin ang="16200000" scaled="1"/>
            <a:tileRect/>
          </a:gra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10" name="Rectangle">
            <a:extLst>
              <a:ext uri="{FF2B5EF4-FFF2-40B4-BE49-F238E27FC236}">
                <a16:creationId xmlns:a16="http://schemas.microsoft.com/office/drawing/2014/main" id="{B47AF761-5E96-2F4A-B1FC-1EA3E6BCBC9C}"/>
              </a:ext>
            </a:extLst>
          </p:cNvPr>
          <p:cNvSpPr/>
          <p:nvPr userDrawn="1"/>
        </p:nvSpPr>
        <p:spPr>
          <a:xfrm>
            <a:off x="10473726" y="971396"/>
            <a:ext cx="1188720" cy="5429404"/>
          </a:xfrm>
          <a:prstGeom prst="rect">
            <a:avLst/>
          </a:prstGeom>
          <a:gradFill flip="none" rotWithShape="1">
            <a:gsLst>
              <a:gs pos="99000">
                <a:schemeClr val="tx1">
                  <a:alpha val="20000"/>
                </a:schemeClr>
              </a:gs>
              <a:gs pos="0">
                <a:schemeClr val="tx1">
                  <a:alpha val="6000"/>
                </a:schemeClr>
              </a:gs>
            </a:gsLst>
            <a:lin ang="16200000" scaled="1"/>
            <a:tileRect/>
          </a:gra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14" name="Rectangle">
            <a:extLst>
              <a:ext uri="{FF2B5EF4-FFF2-40B4-BE49-F238E27FC236}">
                <a16:creationId xmlns:a16="http://schemas.microsoft.com/office/drawing/2014/main" id="{F1338975-E6C4-A841-AB3F-CCA9F0F2E880}"/>
              </a:ext>
            </a:extLst>
          </p:cNvPr>
          <p:cNvSpPr/>
          <p:nvPr userDrawn="1"/>
        </p:nvSpPr>
        <p:spPr>
          <a:xfrm>
            <a:off x="6616660" y="971397"/>
            <a:ext cx="1187470" cy="5429403"/>
          </a:xfrm>
          <a:prstGeom prst="rect">
            <a:avLst/>
          </a:prstGeom>
          <a:gradFill flip="none" rotWithShape="1">
            <a:gsLst>
              <a:gs pos="99000">
                <a:schemeClr val="tx1">
                  <a:alpha val="20000"/>
                </a:schemeClr>
              </a:gs>
              <a:gs pos="0">
                <a:schemeClr val="tx1">
                  <a:alpha val="6000"/>
                </a:schemeClr>
              </a:gs>
            </a:gsLst>
            <a:lin ang="16200000" scaled="1"/>
            <a:tileRect/>
          </a:gra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dirty="0"/>
          </a:p>
        </p:txBody>
      </p:sp>
      <p:sp>
        <p:nvSpPr>
          <p:cNvPr id="15" name="Rectangle">
            <a:extLst>
              <a:ext uri="{FF2B5EF4-FFF2-40B4-BE49-F238E27FC236}">
                <a16:creationId xmlns:a16="http://schemas.microsoft.com/office/drawing/2014/main" id="{FC705876-503D-D14F-B154-76D78928739D}"/>
              </a:ext>
            </a:extLst>
          </p:cNvPr>
          <p:cNvSpPr/>
          <p:nvPr userDrawn="1"/>
        </p:nvSpPr>
        <p:spPr>
          <a:xfrm>
            <a:off x="7905058" y="971397"/>
            <a:ext cx="1187470" cy="5429403"/>
          </a:xfrm>
          <a:prstGeom prst="rect">
            <a:avLst/>
          </a:prstGeom>
          <a:gradFill flip="none" rotWithShape="1">
            <a:gsLst>
              <a:gs pos="99000">
                <a:schemeClr val="tx1">
                  <a:alpha val="20000"/>
                </a:schemeClr>
              </a:gs>
              <a:gs pos="0">
                <a:schemeClr val="tx1">
                  <a:alpha val="6000"/>
                </a:schemeClr>
              </a:gs>
            </a:gsLst>
            <a:lin ang="16200000" scaled="1"/>
            <a:tileRect/>
          </a:gra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16" name="Rectangle">
            <a:extLst>
              <a:ext uri="{FF2B5EF4-FFF2-40B4-BE49-F238E27FC236}">
                <a16:creationId xmlns:a16="http://schemas.microsoft.com/office/drawing/2014/main" id="{F48719F0-FA59-014D-AC9E-812E6EEC4D73}"/>
              </a:ext>
            </a:extLst>
          </p:cNvPr>
          <p:cNvSpPr/>
          <p:nvPr userDrawn="1"/>
        </p:nvSpPr>
        <p:spPr>
          <a:xfrm>
            <a:off x="5323058" y="971397"/>
            <a:ext cx="1187470" cy="5429403"/>
          </a:xfrm>
          <a:prstGeom prst="rect">
            <a:avLst/>
          </a:prstGeom>
          <a:gradFill flip="none" rotWithShape="1">
            <a:gsLst>
              <a:gs pos="99000">
                <a:schemeClr val="tx1">
                  <a:alpha val="20000"/>
                </a:schemeClr>
              </a:gs>
              <a:gs pos="0">
                <a:schemeClr val="tx1">
                  <a:alpha val="6000"/>
                </a:schemeClr>
              </a:gs>
            </a:gsLst>
            <a:lin ang="16200000" scaled="1"/>
            <a:tileRect/>
          </a:gra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17" name="Snip Single Corner Rectangle 16">
            <a:extLst>
              <a:ext uri="{FF2B5EF4-FFF2-40B4-BE49-F238E27FC236}">
                <a16:creationId xmlns:a16="http://schemas.microsoft.com/office/drawing/2014/main" id="{19460DA9-5713-CB40-83D9-25EF1B22E6EF}"/>
              </a:ext>
            </a:extLst>
          </p:cNvPr>
          <p:cNvSpPr/>
          <p:nvPr userDrawn="1"/>
        </p:nvSpPr>
        <p:spPr>
          <a:xfrm rot="10800000" flipH="1">
            <a:off x="5330595" y="762668"/>
            <a:ext cx="1171860" cy="468064"/>
          </a:xfrm>
          <a:prstGeom prst="snip1Rect">
            <a:avLst>
              <a:gd name="adj" fmla="val 50000"/>
            </a:avLst>
          </a:prstGeom>
          <a:solidFill>
            <a:srgbClr val="EDF3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91440" rtlCol="0" anchor="ctr">
            <a:scene3d>
              <a:camera prst="orthographicFront">
                <a:rot lat="0" lon="0" rev="10800000"/>
              </a:camera>
              <a:lightRig rig="threePt" dir="t"/>
            </a:scene3d>
          </a:bodyPr>
          <a:lstStyle/>
          <a:p>
            <a:pPr algn="ctr"/>
            <a:endParaRPr lang="en-US" sz="1200" b="1" dirty="0">
              <a:solidFill>
                <a:schemeClr val="tx1"/>
              </a:solidFill>
              <a:latin typeface="Europa-Bold" panose="02000000000000000000" pitchFamily="2" charset="77"/>
              <a:cs typeface="Calibri" panose="020F0502020204030204" pitchFamily="34" charset="0"/>
            </a:endParaRPr>
          </a:p>
        </p:txBody>
      </p:sp>
      <p:sp>
        <p:nvSpPr>
          <p:cNvPr id="18" name="Snip Single Corner Rectangle 17">
            <a:extLst>
              <a:ext uri="{FF2B5EF4-FFF2-40B4-BE49-F238E27FC236}">
                <a16:creationId xmlns:a16="http://schemas.microsoft.com/office/drawing/2014/main" id="{6482FEE3-D067-2546-A6ED-ACB5FF02E510}"/>
              </a:ext>
            </a:extLst>
          </p:cNvPr>
          <p:cNvSpPr/>
          <p:nvPr userDrawn="1"/>
        </p:nvSpPr>
        <p:spPr>
          <a:xfrm rot="10800000" flipH="1">
            <a:off x="6623120" y="762669"/>
            <a:ext cx="1167205" cy="468064"/>
          </a:xfrm>
          <a:prstGeom prst="snip1Rect">
            <a:avLst>
              <a:gd name="adj" fmla="val 50000"/>
            </a:avLst>
          </a:prstGeom>
          <a:solidFill>
            <a:srgbClr val="EDF3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91440" rtlCol="0" anchor="ctr">
            <a:scene3d>
              <a:camera prst="orthographicFront">
                <a:rot lat="0" lon="0" rev="10800000"/>
              </a:camera>
              <a:lightRig rig="threePt" dir="t"/>
            </a:scene3d>
          </a:bodyPr>
          <a:lstStyle/>
          <a:p>
            <a:pPr algn="ctr"/>
            <a:endParaRPr lang="en-US" sz="1200" b="1" dirty="0">
              <a:solidFill>
                <a:schemeClr val="tx1"/>
              </a:solidFill>
              <a:latin typeface="Europa-Bold" panose="02000000000000000000" pitchFamily="2" charset="77"/>
              <a:cs typeface="Calibri" panose="020F0502020204030204" pitchFamily="34" charset="0"/>
            </a:endParaRPr>
          </a:p>
        </p:txBody>
      </p:sp>
      <p:sp>
        <p:nvSpPr>
          <p:cNvPr id="19" name="Snip Single Corner Rectangle 18">
            <a:extLst>
              <a:ext uri="{FF2B5EF4-FFF2-40B4-BE49-F238E27FC236}">
                <a16:creationId xmlns:a16="http://schemas.microsoft.com/office/drawing/2014/main" id="{031CBBA8-F53F-6F40-8016-2DF22867886F}"/>
              </a:ext>
            </a:extLst>
          </p:cNvPr>
          <p:cNvSpPr/>
          <p:nvPr userDrawn="1"/>
        </p:nvSpPr>
        <p:spPr>
          <a:xfrm rot="10800000" flipH="1">
            <a:off x="7910990" y="762668"/>
            <a:ext cx="1167205" cy="468064"/>
          </a:xfrm>
          <a:prstGeom prst="snip1Rect">
            <a:avLst>
              <a:gd name="adj" fmla="val 50000"/>
            </a:avLst>
          </a:prstGeom>
          <a:solidFill>
            <a:srgbClr val="EDF3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91440" rtlCol="0" anchor="ctr">
            <a:scene3d>
              <a:camera prst="orthographicFront">
                <a:rot lat="0" lon="0" rev="10800000"/>
              </a:camera>
              <a:lightRig rig="threePt" dir="t"/>
            </a:scene3d>
          </a:bodyPr>
          <a:lstStyle/>
          <a:p>
            <a:pPr algn="ctr"/>
            <a:endParaRPr lang="en-US" sz="1200" b="1" dirty="0">
              <a:solidFill>
                <a:schemeClr val="tx1"/>
              </a:solidFill>
              <a:latin typeface="Europa-Bold" panose="02000000000000000000" pitchFamily="2" charset="77"/>
              <a:cs typeface="Calibri" panose="020F0502020204030204" pitchFamily="34" charset="0"/>
            </a:endParaRPr>
          </a:p>
        </p:txBody>
      </p:sp>
      <p:sp>
        <p:nvSpPr>
          <p:cNvPr id="20" name="Snip Single Corner Rectangle 19">
            <a:extLst>
              <a:ext uri="{FF2B5EF4-FFF2-40B4-BE49-F238E27FC236}">
                <a16:creationId xmlns:a16="http://schemas.microsoft.com/office/drawing/2014/main" id="{782E457D-0A7B-3D4A-AB63-3FD630E05A81}"/>
              </a:ext>
            </a:extLst>
          </p:cNvPr>
          <p:cNvSpPr/>
          <p:nvPr userDrawn="1"/>
        </p:nvSpPr>
        <p:spPr>
          <a:xfrm rot="10800000" flipH="1">
            <a:off x="9198860" y="762668"/>
            <a:ext cx="1167205" cy="468064"/>
          </a:xfrm>
          <a:prstGeom prst="snip1Rect">
            <a:avLst>
              <a:gd name="adj" fmla="val 50000"/>
            </a:avLst>
          </a:prstGeom>
          <a:solidFill>
            <a:srgbClr val="EDF3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91440" rtlCol="0" anchor="ctr">
            <a:scene3d>
              <a:camera prst="orthographicFront">
                <a:rot lat="0" lon="0" rev="10800000"/>
              </a:camera>
              <a:lightRig rig="threePt" dir="t"/>
            </a:scene3d>
          </a:bodyPr>
          <a:lstStyle/>
          <a:p>
            <a:pPr algn="ctr"/>
            <a:endParaRPr lang="en-US" sz="1200" b="1" dirty="0">
              <a:solidFill>
                <a:schemeClr val="tx1"/>
              </a:solidFill>
              <a:latin typeface="Europa-Bold" panose="02000000000000000000" pitchFamily="2" charset="77"/>
              <a:cs typeface="Calibri" panose="020F0502020204030204" pitchFamily="34" charset="0"/>
            </a:endParaRPr>
          </a:p>
        </p:txBody>
      </p:sp>
      <p:sp>
        <p:nvSpPr>
          <p:cNvPr id="21" name="Snip Single Corner Rectangle 20">
            <a:extLst>
              <a:ext uri="{FF2B5EF4-FFF2-40B4-BE49-F238E27FC236}">
                <a16:creationId xmlns:a16="http://schemas.microsoft.com/office/drawing/2014/main" id="{CB35F347-FEA3-514D-B6D3-D24A356FC275}"/>
              </a:ext>
            </a:extLst>
          </p:cNvPr>
          <p:cNvSpPr/>
          <p:nvPr userDrawn="1"/>
        </p:nvSpPr>
        <p:spPr>
          <a:xfrm rot="10800000" flipH="1">
            <a:off x="10486728" y="762668"/>
            <a:ext cx="1167205" cy="468064"/>
          </a:xfrm>
          <a:prstGeom prst="snip1Rect">
            <a:avLst>
              <a:gd name="adj" fmla="val 50000"/>
            </a:avLst>
          </a:prstGeom>
          <a:solidFill>
            <a:srgbClr val="EDF3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91440" rtlCol="0" anchor="ctr">
            <a:scene3d>
              <a:camera prst="orthographicFront">
                <a:rot lat="0" lon="0" rev="10800000"/>
              </a:camera>
              <a:lightRig rig="threePt" dir="t"/>
            </a:scene3d>
          </a:bodyPr>
          <a:lstStyle/>
          <a:p>
            <a:pPr algn="ctr"/>
            <a:endParaRPr lang="en-US" sz="1200" b="1" dirty="0">
              <a:solidFill>
                <a:schemeClr val="tx1"/>
              </a:solidFill>
              <a:latin typeface="Europa-Bold" panose="02000000000000000000" pitchFamily="2" charset="77"/>
              <a:cs typeface="Calibri" panose="020F0502020204030204" pitchFamily="34" charset="0"/>
            </a:endParaRPr>
          </a:p>
        </p:txBody>
      </p:sp>
      <p:sp>
        <p:nvSpPr>
          <p:cNvPr id="22" name="Text Placeholder 7">
            <a:extLst>
              <a:ext uri="{FF2B5EF4-FFF2-40B4-BE49-F238E27FC236}">
                <a16:creationId xmlns:a16="http://schemas.microsoft.com/office/drawing/2014/main" id="{6ED76ACE-7B78-234A-A494-E5E1E8A143C1}"/>
              </a:ext>
            </a:extLst>
          </p:cNvPr>
          <p:cNvSpPr>
            <a:spLocks noGrp="1"/>
          </p:cNvSpPr>
          <p:nvPr>
            <p:ph type="body" sz="quarter" idx="15"/>
          </p:nvPr>
        </p:nvSpPr>
        <p:spPr>
          <a:xfrm rot="16200000">
            <a:off x="2687901" y="3301999"/>
            <a:ext cx="3591338" cy="254000"/>
          </a:xfrm>
          <a:prstGeom prst="rect">
            <a:avLst/>
          </a:prstGeom>
        </p:spPr>
        <p:txBody>
          <a:bodyPr/>
          <a:lstStyle>
            <a:lvl1pPr marL="0" indent="0" algn="ctr" defTabSz="914400" rtl="0" eaLnBrk="1" latinLnBrk="0" hangingPunct="1">
              <a:buNone/>
              <a:defRPr lang="en-US" sz="1200" kern="1200" dirty="0" smtClean="0">
                <a:solidFill>
                  <a:srgbClr val="015089"/>
                </a:solidFill>
                <a:latin typeface="Europa-Regular" panose="02000000000000000000" pitchFamily="2" charset="0"/>
                <a:ea typeface="+mn-ea"/>
                <a:cs typeface="+mn-cs"/>
              </a:defRPr>
            </a:lvl1pPr>
            <a:lvl2pPr marL="0" algn="ctr" defTabSz="914400" rtl="0" eaLnBrk="1" latinLnBrk="0" hangingPunct="1">
              <a:defRPr lang="en-US" sz="1200" kern="1200" dirty="0" smtClean="0">
                <a:solidFill>
                  <a:srgbClr val="015089"/>
                </a:solidFill>
                <a:latin typeface="Europa-Regular" panose="02000000000000000000" pitchFamily="2" charset="0"/>
                <a:ea typeface="+mn-ea"/>
                <a:cs typeface="+mn-cs"/>
              </a:defRPr>
            </a:lvl2pPr>
            <a:lvl3pPr marL="0" algn="ctr" defTabSz="914400" rtl="0" eaLnBrk="1" latinLnBrk="0" hangingPunct="1">
              <a:defRPr lang="en-US" sz="1200" kern="1200" dirty="0" smtClean="0">
                <a:solidFill>
                  <a:srgbClr val="015089"/>
                </a:solidFill>
                <a:latin typeface="Europa-Regular" panose="02000000000000000000" pitchFamily="2" charset="0"/>
                <a:ea typeface="+mn-ea"/>
                <a:cs typeface="+mn-cs"/>
              </a:defRPr>
            </a:lvl3pPr>
            <a:lvl4pPr marL="0" algn="ctr" defTabSz="914400" rtl="0" eaLnBrk="1" latinLnBrk="0" hangingPunct="1">
              <a:defRPr lang="en-US" sz="1200" kern="1200" dirty="0" smtClean="0">
                <a:solidFill>
                  <a:srgbClr val="015089"/>
                </a:solidFill>
                <a:latin typeface="Europa-Regular" panose="02000000000000000000" pitchFamily="2" charset="0"/>
                <a:ea typeface="+mn-ea"/>
                <a:cs typeface="+mn-cs"/>
              </a:defRPr>
            </a:lvl4pPr>
            <a:lvl5pPr marL="0" algn="ctr" defTabSz="914400" rtl="0" eaLnBrk="1" latinLnBrk="0" hangingPunct="1">
              <a:defRPr lang="en-US" sz="1200" kern="1200" dirty="0">
                <a:solidFill>
                  <a:srgbClr val="015089"/>
                </a:solidFill>
                <a:latin typeface="Europa-Regular" panose="02000000000000000000" pitchFamily="2" charset="0"/>
                <a:ea typeface="+mn-ea"/>
                <a:cs typeface="+mn-cs"/>
              </a:defRPr>
            </a:lvl5pPr>
          </a:lstStyle>
          <a:p>
            <a:pPr lvl="0"/>
            <a:r>
              <a:rPr lang="en-US" dirty="0"/>
              <a:t>Click to edit</a:t>
            </a:r>
          </a:p>
        </p:txBody>
      </p:sp>
      <p:sp>
        <p:nvSpPr>
          <p:cNvPr id="23" name="Rectangle 22">
            <a:extLst>
              <a:ext uri="{FF2B5EF4-FFF2-40B4-BE49-F238E27FC236}">
                <a16:creationId xmlns:a16="http://schemas.microsoft.com/office/drawing/2014/main" id="{85F18990-09F4-0E41-94F4-B11C5BE4BF0E}"/>
              </a:ext>
            </a:extLst>
          </p:cNvPr>
          <p:cNvSpPr/>
          <p:nvPr userDrawn="1"/>
        </p:nvSpPr>
        <p:spPr>
          <a:xfrm>
            <a:off x="10614232" y="860538"/>
            <a:ext cx="862737" cy="276999"/>
          </a:xfrm>
          <a:prstGeom prst="rect">
            <a:avLst/>
          </a:prstGeom>
        </p:spPr>
        <p:txBody>
          <a:bodyPr wrap="square">
            <a:spAutoFit/>
          </a:bodyPr>
          <a:lstStyle/>
          <a:p>
            <a:pPr algn="ctr"/>
            <a:r>
              <a:rPr lang="en-US" sz="1200" b="1" dirty="0">
                <a:solidFill>
                  <a:schemeClr val="tx1"/>
                </a:solidFill>
                <a:latin typeface="Europa-Bold" panose="02000000000000000000" pitchFamily="2" charset="77"/>
                <a:cs typeface="Calibri" panose="020F0502020204030204" pitchFamily="34" charset="0"/>
              </a:rPr>
              <a:t>$</a:t>
            </a:r>
            <a:r>
              <a:rPr lang="en-US" sz="1200" b="1" kern="1200" dirty="0">
                <a:solidFill>
                  <a:schemeClr val="tx1"/>
                </a:solidFill>
                <a:latin typeface="Europa-Bold" panose="02000000000000000000" pitchFamily="2" charset="77"/>
                <a:ea typeface="+mn-ea"/>
                <a:cs typeface="Calibri" panose="020F0502020204030204" pitchFamily="34" charset="0"/>
              </a:rPr>
              <a:t>100MM+</a:t>
            </a:r>
          </a:p>
        </p:txBody>
      </p:sp>
      <p:sp>
        <p:nvSpPr>
          <p:cNvPr id="24" name="Rectangle 23">
            <a:extLst>
              <a:ext uri="{FF2B5EF4-FFF2-40B4-BE49-F238E27FC236}">
                <a16:creationId xmlns:a16="http://schemas.microsoft.com/office/drawing/2014/main" id="{A2C0F077-A6A6-7F4B-96D8-FFB34F8DC279}"/>
              </a:ext>
            </a:extLst>
          </p:cNvPr>
          <p:cNvSpPr/>
          <p:nvPr userDrawn="1"/>
        </p:nvSpPr>
        <p:spPr>
          <a:xfrm>
            <a:off x="9253477" y="860538"/>
            <a:ext cx="1016625" cy="276999"/>
          </a:xfrm>
          <a:prstGeom prst="rect">
            <a:avLst/>
          </a:prstGeom>
        </p:spPr>
        <p:txBody>
          <a:bodyPr wrap="square">
            <a:spAutoFit/>
          </a:bodyPr>
          <a:lstStyle/>
          <a:p>
            <a:pPr algn="ctr"/>
            <a:r>
              <a:rPr lang="en-US" sz="1200" b="1" dirty="0">
                <a:solidFill>
                  <a:schemeClr val="tx1"/>
                </a:solidFill>
                <a:latin typeface="Europa-Bold" panose="02000000000000000000" pitchFamily="2" charset="77"/>
                <a:cs typeface="Calibri" panose="020F0502020204030204" pitchFamily="34" charset="0"/>
              </a:rPr>
              <a:t>$50-100MM</a:t>
            </a:r>
          </a:p>
        </p:txBody>
      </p:sp>
      <p:sp>
        <p:nvSpPr>
          <p:cNvPr id="25" name="Rectangle 24">
            <a:extLst>
              <a:ext uri="{FF2B5EF4-FFF2-40B4-BE49-F238E27FC236}">
                <a16:creationId xmlns:a16="http://schemas.microsoft.com/office/drawing/2014/main" id="{F601D98D-7FC8-0B4B-9AD0-96D42C5EBFE7}"/>
              </a:ext>
            </a:extLst>
          </p:cNvPr>
          <p:cNvSpPr/>
          <p:nvPr userDrawn="1"/>
        </p:nvSpPr>
        <p:spPr>
          <a:xfrm>
            <a:off x="8002662" y="860538"/>
            <a:ext cx="936475" cy="276999"/>
          </a:xfrm>
          <a:prstGeom prst="rect">
            <a:avLst/>
          </a:prstGeom>
        </p:spPr>
        <p:txBody>
          <a:bodyPr wrap="square">
            <a:spAutoFit/>
          </a:bodyPr>
          <a:lstStyle/>
          <a:p>
            <a:pPr algn="ctr"/>
            <a:r>
              <a:rPr lang="en-US" sz="1200" b="1" dirty="0">
                <a:solidFill>
                  <a:schemeClr val="tx1"/>
                </a:solidFill>
                <a:latin typeface="Europa-Bold" panose="02000000000000000000" pitchFamily="2" charset="77"/>
                <a:cs typeface="Calibri" panose="020F0502020204030204" pitchFamily="34" charset="0"/>
              </a:rPr>
              <a:t>$25-50MM</a:t>
            </a:r>
          </a:p>
        </p:txBody>
      </p:sp>
      <p:sp>
        <p:nvSpPr>
          <p:cNvPr id="26" name="Rectangle 25">
            <a:extLst>
              <a:ext uri="{FF2B5EF4-FFF2-40B4-BE49-F238E27FC236}">
                <a16:creationId xmlns:a16="http://schemas.microsoft.com/office/drawing/2014/main" id="{96F0F0BA-5724-4840-8A05-C11CFC5C29E1}"/>
              </a:ext>
            </a:extLst>
          </p:cNvPr>
          <p:cNvSpPr/>
          <p:nvPr userDrawn="1"/>
        </p:nvSpPr>
        <p:spPr>
          <a:xfrm>
            <a:off x="6714144" y="860538"/>
            <a:ext cx="936475" cy="276999"/>
          </a:xfrm>
          <a:prstGeom prst="rect">
            <a:avLst/>
          </a:prstGeom>
        </p:spPr>
        <p:txBody>
          <a:bodyPr wrap="square">
            <a:spAutoFit/>
          </a:bodyPr>
          <a:lstStyle/>
          <a:p>
            <a:pPr algn="ctr"/>
            <a:r>
              <a:rPr lang="en-US" sz="1200" b="1" dirty="0">
                <a:solidFill>
                  <a:schemeClr val="tx1"/>
                </a:solidFill>
                <a:latin typeface="Europa-Bold" panose="02000000000000000000" pitchFamily="2" charset="77"/>
                <a:cs typeface="Calibri" panose="020F0502020204030204" pitchFamily="34" charset="0"/>
              </a:rPr>
              <a:t>$10-25MM</a:t>
            </a:r>
          </a:p>
        </p:txBody>
      </p:sp>
      <p:sp>
        <p:nvSpPr>
          <p:cNvPr id="28" name="Rectangle 27">
            <a:extLst>
              <a:ext uri="{FF2B5EF4-FFF2-40B4-BE49-F238E27FC236}">
                <a16:creationId xmlns:a16="http://schemas.microsoft.com/office/drawing/2014/main" id="{E911E416-9401-864B-8F3C-0F17E82686E4}"/>
              </a:ext>
            </a:extLst>
          </p:cNvPr>
          <p:cNvSpPr/>
          <p:nvPr userDrawn="1"/>
        </p:nvSpPr>
        <p:spPr>
          <a:xfrm>
            <a:off x="5489121" y="860538"/>
            <a:ext cx="809837" cy="276999"/>
          </a:xfrm>
          <a:prstGeom prst="rect">
            <a:avLst/>
          </a:prstGeom>
        </p:spPr>
        <p:txBody>
          <a:bodyPr wrap="square">
            <a:spAutoFit/>
          </a:bodyPr>
          <a:lstStyle/>
          <a:p>
            <a:pPr algn="ctr"/>
            <a:r>
              <a:rPr lang="en-US" sz="1200" b="1" dirty="0">
                <a:solidFill>
                  <a:schemeClr val="tx1"/>
                </a:solidFill>
                <a:latin typeface="Europa-Bold" panose="02000000000000000000" pitchFamily="2" charset="77"/>
                <a:cs typeface="Calibri" panose="020F0502020204030204" pitchFamily="34" charset="0"/>
              </a:rPr>
              <a:t>$1-10MM</a:t>
            </a:r>
          </a:p>
        </p:txBody>
      </p:sp>
    </p:spTree>
    <p:extLst>
      <p:ext uri="{BB962C8B-B14F-4D97-AF65-F5344CB8AC3E}">
        <p14:creationId xmlns:p14="http://schemas.microsoft.com/office/powerpoint/2010/main" val="527006857"/>
      </p:ext>
    </p:extLst>
  </p:cSld>
  <p:clrMapOvr>
    <a:masterClrMapping/>
  </p:clrMapOvr>
  <p:extLst>
    <p:ext uri="{DCECCB84-F9BA-43D5-87BE-67443E8EF086}">
      <p15:sldGuideLst xmlns:p15="http://schemas.microsoft.com/office/powerpoint/2012/main">
        <p15:guide id="1" orient="horz" pos="4032" userDrawn="1">
          <p15:clr>
            <a:srgbClr val="FBAE40"/>
          </p15:clr>
        </p15:guide>
        <p15:guide id="2" orient="horz" pos="288" userDrawn="1">
          <p15:clr>
            <a:srgbClr val="FBAE40"/>
          </p15:clr>
        </p15:guide>
        <p15:guide id="3" pos="240" userDrawn="1">
          <p15:clr>
            <a:srgbClr val="FBAE40"/>
          </p15:clr>
        </p15:guide>
        <p15:guide id="4" pos="7440" userDrawn="1">
          <p15:clr>
            <a:srgbClr val="FBAE40"/>
          </p15:clr>
        </p15:guide>
        <p15:guide id="5" orient="horz" pos="864" userDrawn="1">
          <p15:clr>
            <a:srgbClr val="FBAE40"/>
          </p15:clr>
        </p15:guide>
        <p15:guide id="6" pos="2976"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Left Title 2 Lines">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81B6C2D6-FD07-954E-A844-F44E84B6E245}"/>
              </a:ext>
            </a:extLst>
          </p:cNvPr>
          <p:cNvSpPr>
            <a:spLocks noGrp="1"/>
          </p:cNvSpPr>
          <p:nvPr>
            <p:ph type="title"/>
          </p:nvPr>
        </p:nvSpPr>
        <p:spPr>
          <a:xfrm>
            <a:off x="393192" y="2611214"/>
            <a:ext cx="3591338" cy="267914"/>
          </a:xfrm>
          <a:prstGeom prst="rect">
            <a:avLst/>
          </a:prstGeom>
        </p:spPr>
        <p:txBody>
          <a:bodyPr lIns="0" tIns="0" rIns="0" bIns="0"/>
          <a:lstStyle>
            <a:lvl1pPr>
              <a:defRPr lang="en-US" sz="1800" b="0" i="0" kern="1200" dirty="0" smtClean="0">
                <a:solidFill>
                  <a:schemeClr val="accent2"/>
                </a:solidFill>
                <a:latin typeface="Europa-Bold" panose="02000000000000000000" pitchFamily="2" charset="77"/>
                <a:ea typeface="+mj-ea"/>
                <a:cs typeface="Calibri" panose="020F0502020204030204" pitchFamily="34" charset="0"/>
              </a:defRPr>
            </a:lvl1pPr>
          </a:lstStyle>
          <a:p>
            <a:r>
              <a:rPr lang="en-US" dirty="0"/>
              <a:t>Click to edit Master title style</a:t>
            </a:r>
          </a:p>
        </p:txBody>
      </p:sp>
      <p:pic>
        <p:nvPicPr>
          <p:cNvPr id="2" name="Picture 1">
            <a:extLst>
              <a:ext uri="{FF2B5EF4-FFF2-40B4-BE49-F238E27FC236}">
                <a16:creationId xmlns:a16="http://schemas.microsoft.com/office/drawing/2014/main" id="{0C38F4D3-D714-2B46-900B-F4FBBEB4A47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21030" y="6450545"/>
            <a:ext cx="171796" cy="249581"/>
          </a:xfrm>
          <a:prstGeom prst="rect">
            <a:avLst/>
          </a:prstGeom>
        </p:spPr>
      </p:pic>
      <p:sp>
        <p:nvSpPr>
          <p:cNvPr id="3" name="Rechteck 1">
            <a:extLst>
              <a:ext uri="{FF2B5EF4-FFF2-40B4-BE49-F238E27FC236}">
                <a16:creationId xmlns:a16="http://schemas.microsoft.com/office/drawing/2014/main" id="{289AC003-D501-D044-9D7E-679EFC8E0DA1}"/>
              </a:ext>
            </a:extLst>
          </p:cNvPr>
          <p:cNvSpPr/>
          <p:nvPr userDrawn="1"/>
        </p:nvSpPr>
        <p:spPr>
          <a:xfrm>
            <a:off x="4197746" y="0"/>
            <a:ext cx="7994254" cy="6857999"/>
          </a:xfrm>
          <a:prstGeom prst="rect">
            <a:avLst/>
          </a:prstGeom>
          <a:solidFill>
            <a:srgbClr val="EDF2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accent2">
                  <a:lumMod val="20000"/>
                  <a:lumOff val="80000"/>
                </a:schemeClr>
              </a:solidFill>
            </a:endParaRPr>
          </a:p>
        </p:txBody>
      </p:sp>
      <p:sp>
        <p:nvSpPr>
          <p:cNvPr id="13" name="Text Placeholder 12">
            <a:extLst>
              <a:ext uri="{FF2B5EF4-FFF2-40B4-BE49-F238E27FC236}">
                <a16:creationId xmlns:a16="http://schemas.microsoft.com/office/drawing/2014/main" id="{17346DC9-96D7-1342-A8D7-FA9F9F870DF2}"/>
              </a:ext>
            </a:extLst>
          </p:cNvPr>
          <p:cNvSpPr>
            <a:spLocks noGrp="1"/>
          </p:cNvSpPr>
          <p:nvPr>
            <p:ph type="body" sz="quarter" idx="10"/>
          </p:nvPr>
        </p:nvSpPr>
        <p:spPr>
          <a:xfrm>
            <a:off x="393192" y="3176640"/>
            <a:ext cx="3591338" cy="914400"/>
          </a:xfrm>
          <a:prstGeom prst="rect">
            <a:avLst/>
          </a:prstGeom>
        </p:spPr>
        <p:txBody>
          <a:bodyPr lIns="0" tIns="0" rIns="0" bIns="0"/>
          <a:lstStyle>
            <a:lvl1pPr marL="0" indent="0">
              <a:buNone/>
              <a:defRPr lang="en-US" sz="3600" b="1" i="0" kern="1200" dirty="0" smtClean="0">
                <a:solidFill>
                  <a:schemeClr val="tx1"/>
                </a:solidFill>
                <a:latin typeface="Noe Display Bold" panose="020A0500090400000002" pitchFamily="18" charset="77"/>
                <a:ea typeface="+mj-ea"/>
                <a:cs typeface="+mj-cs"/>
              </a:defRPr>
            </a:lvl1pPr>
          </a:lstStyle>
          <a:p>
            <a:pPr lvl="0"/>
            <a:r>
              <a:rPr lang="en-US" dirty="0"/>
              <a:t>Click to edit Master text styles</a:t>
            </a:r>
          </a:p>
        </p:txBody>
      </p:sp>
      <p:sp>
        <p:nvSpPr>
          <p:cNvPr id="9" name="Rectangle">
            <a:extLst>
              <a:ext uri="{FF2B5EF4-FFF2-40B4-BE49-F238E27FC236}">
                <a16:creationId xmlns:a16="http://schemas.microsoft.com/office/drawing/2014/main" id="{EDAE782A-C5B1-A449-AC84-642067155F4B}"/>
              </a:ext>
            </a:extLst>
          </p:cNvPr>
          <p:cNvSpPr/>
          <p:nvPr userDrawn="1"/>
        </p:nvSpPr>
        <p:spPr>
          <a:xfrm>
            <a:off x="9187018" y="971396"/>
            <a:ext cx="1188720" cy="5429404"/>
          </a:xfrm>
          <a:prstGeom prst="rect">
            <a:avLst/>
          </a:prstGeom>
          <a:gradFill flip="none" rotWithShape="1">
            <a:gsLst>
              <a:gs pos="99000">
                <a:schemeClr val="tx1">
                  <a:alpha val="20000"/>
                </a:schemeClr>
              </a:gs>
              <a:gs pos="0">
                <a:schemeClr val="tx1">
                  <a:alpha val="6000"/>
                </a:schemeClr>
              </a:gs>
            </a:gsLst>
            <a:lin ang="16200000" scaled="1"/>
            <a:tileRect/>
          </a:gra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10" name="Rectangle">
            <a:extLst>
              <a:ext uri="{FF2B5EF4-FFF2-40B4-BE49-F238E27FC236}">
                <a16:creationId xmlns:a16="http://schemas.microsoft.com/office/drawing/2014/main" id="{0AD73096-97FA-C943-BA34-ECC084CA32EE}"/>
              </a:ext>
            </a:extLst>
          </p:cNvPr>
          <p:cNvSpPr/>
          <p:nvPr userDrawn="1"/>
        </p:nvSpPr>
        <p:spPr>
          <a:xfrm>
            <a:off x="10473726" y="971396"/>
            <a:ext cx="1188720" cy="5429404"/>
          </a:xfrm>
          <a:prstGeom prst="rect">
            <a:avLst/>
          </a:prstGeom>
          <a:gradFill flip="none" rotWithShape="1">
            <a:gsLst>
              <a:gs pos="99000">
                <a:schemeClr val="tx1">
                  <a:alpha val="20000"/>
                </a:schemeClr>
              </a:gs>
              <a:gs pos="0">
                <a:schemeClr val="tx1">
                  <a:alpha val="6000"/>
                </a:schemeClr>
              </a:gs>
            </a:gsLst>
            <a:lin ang="16200000" scaled="1"/>
            <a:tileRect/>
          </a:gra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12" name="Rectangle">
            <a:extLst>
              <a:ext uri="{FF2B5EF4-FFF2-40B4-BE49-F238E27FC236}">
                <a16:creationId xmlns:a16="http://schemas.microsoft.com/office/drawing/2014/main" id="{F845145E-2130-AF45-A890-BBBB99AA6ED8}"/>
              </a:ext>
            </a:extLst>
          </p:cNvPr>
          <p:cNvSpPr/>
          <p:nvPr userDrawn="1"/>
        </p:nvSpPr>
        <p:spPr>
          <a:xfrm>
            <a:off x="6616660" y="971397"/>
            <a:ext cx="1187470" cy="5429403"/>
          </a:xfrm>
          <a:prstGeom prst="rect">
            <a:avLst/>
          </a:prstGeom>
          <a:gradFill flip="none" rotWithShape="1">
            <a:gsLst>
              <a:gs pos="99000">
                <a:schemeClr val="tx1">
                  <a:alpha val="20000"/>
                </a:schemeClr>
              </a:gs>
              <a:gs pos="0">
                <a:schemeClr val="tx1">
                  <a:alpha val="6000"/>
                </a:schemeClr>
              </a:gs>
            </a:gsLst>
            <a:lin ang="16200000" scaled="1"/>
            <a:tileRect/>
          </a:gra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dirty="0"/>
          </a:p>
        </p:txBody>
      </p:sp>
      <p:sp>
        <p:nvSpPr>
          <p:cNvPr id="14" name="Rectangle">
            <a:extLst>
              <a:ext uri="{FF2B5EF4-FFF2-40B4-BE49-F238E27FC236}">
                <a16:creationId xmlns:a16="http://schemas.microsoft.com/office/drawing/2014/main" id="{AA41E515-7C70-FF44-9207-47582E576227}"/>
              </a:ext>
            </a:extLst>
          </p:cNvPr>
          <p:cNvSpPr/>
          <p:nvPr userDrawn="1"/>
        </p:nvSpPr>
        <p:spPr>
          <a:xfrm>
            <a:off x="7896820" y="971397"/>
            <a:ext cx="1187470" cy="5429403"/>
          </a:xfrm>
          <a:prstGeom prst="rect">
            <a:avLst/>
          </a:prstGeom>
          <a:gradFill flip="none" rotWithShape="1">
            <a:gsLst>
              <a:gs pos="99000">
                <a:schemeClr val="tx1">
                  <a:alpha val="20000"/>
                </a:schemeClr>
              </a:gs>
              <a:gs pos="0">
                <a:schemeClr val="tx1">
                  <a:alpha val="6000"/>
                </a:schemeClr>
              </a:gs>
            </a:gsLst>
            <a:lin ang="16200000" scaled="1"/>
            <a:tileRect/>
          </a:gra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15" name="Rectangle">
            <a:extLst>
              <a:ext uri="{FF2B5EF4-FFF2-40B4-BE49-F238E27FC236}">
                <a16:creationId xmlns:a16="http://schemas.microsoft.com/office/drawing/2014/main" id="{E8E86E5C-CA31-E544-AA4C-F0C0B8BEDA18}"/>
              </a:ext>
            </a:extLst>
          </p:cNvPr>
          <p:cNvSpPr/>
          <p:nvPr userDrawn="1"/>
        </p:nvSpPr>
        <p:spPr>
          <a:xfrm>
            <a:off x="5323058" y="971397"/>
            <a:ext cx="1187470" cy="5429403"/>
          </a:xfrm>
          <a:prstGeom prst="rect">
            <a:avLst/>
          </a:prstGeom>
          <a:gradFill flip="none" rotWithShape="1">
            <a:gsLst>
              <a:gs pos="99000">
                <a:schemeClr val="tx1">
                  <a:alpha val="20000"/>
                </a:schemeClr>
              </a:gs>
              <a:gs pos="0">
                <a:schemeClr val="tx1">
                  <a:alpha val="6000"/>
                </a:schemeClr>
              </a:gs>
            </a:gsLst>
            <a:lin ang="16200000" scaled="1"/>
            <a:tileRect/>
          </a:gra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22" name="Text Placeholder 7">
            <a:extLst>
              <a:ext uri="{FF2B5EF4-FFF2-40B4-BE49-F238E27FC236}">
                <a16:creationId xmlns:a16="http://schemas.microsoft.com/office/drawing/2014/main" id="{FDA0B2CF-2D8C-BC4B-9B02-6AE40076917A}"/>
              </a:ext>
            </a:extLst>
          </p:cNvPr>
          <p:cNvSpPr>
            <a:spLocks noGrp="1"/>
          </p:cNvSpPr>
          <p:nvPr>
            <p:ph type="body" sz="quarter" idx="15"/>
          </p:nvPr>
        </p:nvSpPr>
        <p:spPr>
          <a:xfrm rot="16200000">
            <a:off x="2687901" y="3301999"/>
            <a:ext cx="3591338" cy="254000"/>
          </a:xfrm>
          <a:prstGeom prst="rect">
            <a:avLst/>
          </a:prstGeom>
        </p:spPr>
        <p:txBody>
          <a:bodyPr/>
          <a:lstStyle>
            <a:lvl1pPr marL="0" indent="0" algn="ctr" defTabSz="914400" rtl="0" eaLnBrk="1" latinLnBrk="0" hangingPunct="1">
              <a:buNone/>
              <a:defRPr lang="en-US" sz="1200" kern="1200" dirty="0" smtClean="0">
                <a:solidFill>
                  <a:srgbClr val="015089"/>
                </a:solidFill>
                <a:latin typeface="Europa-Regular" panose="02000000000000000000" pitchFamily="2" charset="0"/>
                <a:ea typeface="+mn-ea"/>
                <a:cs typeface="+mn-cs"/>
              </a:defRPr>
            </a:lvl1pPr>
            <a:lvl2pPr marL="0" algn="ctr" defTabSz="914400" rtl="0" eaLnBrk="1" latinLnBrk="0" hangingPunct="1">
              <a:defRPr lang="en-US" sz="1200" kern="1200" dirty="0" smtClean="0">
                <a:solidFill>
                  <a:srgbClr val="015089"/>
                </a:solidFill>
                <a:latin typeface="Europa-Regular" panose="02000000000000000000" pitchFamily="2" charset="0"/>
                <a:ea typeface="+mn-ea"/>
                <a:cs typeface="+mn-cs"/>
              </a:defRPr>
            </a:lvl2pPr>
            <a:lvl3pPr marL="0" algn="ctr" defTabSz="914400" rtl="0" eaLnBrk="1" latinLnBrk="0" hangingPunct="1">
              <a:defRPr lang="en-US" sz="1200" kern="1200" dirty="0" smtClean="0">
                <a:solidFill>
                  <a:srgbClr val="015089"/>
                </a:solidFill>
                <a:latin typeface="Europa-Regular" panose="02000000000000000000" pitchFamily="2" charset="0"/>
                <a:ea typeface="+mn-ea"/>
                <a:cs typeface="+mn-cs"/>
              </a:defRPr>
            </a:lvl3pPr>
            <a:lvl4pPr marL="0" algn="ctr" defTabSz="914400" rtl="0" eaLnBrk="1" latinLnBrk="0" hangingPunct="1">
              <a:defRPr lang="en-US" sz="1200" kern="1200" dirty="0" smtClean="0">
                <a:solidFill>
                  <a:srgbClr val="015089"/>
                </a:solidFill>
                <a:latin typeface="Europa-Regular" panose="02000000000000000000" pitchFamily="2" charset="0"/>
                <a:ea typeface="+mn-ea"/>
                <a:cs typeface="+mn-cs"/>
              </a:defRPr>
            </a:lvl4pPr>
            <a:lvl5pPr marL="0" algn="ctr" defTabSz="914400" rtl="0" eaLnBrk="1" latinLnBrk="0" hangingPunct="1">
              <a:defRPr lang="en-US" sz="1200" kern="1200" dirty="0">
                <a:solidFill>
                  <a:srgbClr val="015089"/>
                </a:solidFill>
                <a:latin typeface="Europa-Regular" panose="02000000000000000000" pitchFamily="2" charset="0"/>
                <a:ea typeface="+mn-ea"/>
                <a:cs typeface="+mn-cs"/>
              </a:defRPr>
            </a:lvl5pPr>
          </a:lstStyle>
          <a:p>
            <a:pPr lvl="0"/>
            <a:r>
              <a:rPr lang="en-US" dirty="0"/>
              <a:t>Click to edit</a:t>
            </a:r>
          </a:p>
        </p:txBody>
      </p:sp>
      <p:sp>
        <p:nvSpPr>
          <p:cNvPr id="21" name="Text Placeholder 4">
            <a:extLst>
              <a:ext uri="{FF2B5EF4-FFF2-40B4-BE49-F238E27FC236}">
                <a16:creationId xmlns:a16="http://schemas.microsoft.com/office/drawing/2014/main" id="{E17CAC16-22E4-C047-B8DC-299B1430BE33}"/>
              </a:ext>
            </a:extLst>
          </p:cNvPr>
          <p:cNvSpPr>
            <a:spLocks noGrp="1"/>
          </p:cNvSpPr>
          <p:nvPr>
            <p:ph type="body" sz="quarter" idx="14" hasCustomPrompt="1"/>
          </p:nvPr>
        </p:nvSpPr>
        <p:spPr>
          <a:xfrm>
            <a:off x="4634192" y="6531294"/>
            <a:ext cx="4094163" cy="215444"/>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sz="800" kern="1200" dirty="0" smtClean="0">
                <a:solidFill>
                  <a:srgbClr val="54585A"/>
                </a:solidFill>
                <a:latin typeface="Europa-Light" panose="02000000000000000000" pitchFamily="2" charset="0"/>
                <a:ea typeface="+mn-ea"/>
                <a:cs typeface="+mn-cs"/>
              </a:defRPr>
            </a:lvl1pPr>
            <a:lvl2pPr marL="0" algn="l" defTabSz="914400" rtl="0" eaLnBrk="1" latinLnBrk="0" hangingPunct="1">
              <a:defRPr lang="en-US" sz="800" kern="1200" dirty="0" smtClean="0">
                <a:solidFill>
                  <a:srgbClr val="54585A"/>
                </a:solidFill>
                <a:latin typeface="Europa-Light" panose="02000000000000000000" pitchFamily="2" charset="0"/>
                <a:ea typeface="+mn-ea"/>
                <a:cs typeface="+mn-cs"/>
              </a:defRPr>
            </a:lvl2pPr>
            <a:lvl3pPr marL="0" algn="l" defTabSz="914400" rtl="0" eaLnBrk="1" latinLnBrk="0" hangingPunct="1">
              <a:defRPr lang="en-US" sz="800" kern="1200" dirty="0" smtClean="0">
                <a:solidFill>
                  <a:srgbClr val="54585A"/>
                </a:solidFill>
                <a:latin typeface="Europa-Light" panose="02000000000000000000" pitchFamily="2" charset="0"/>
                <a:ea typeface="+mn-ea"/>
                <a:cs typeface="+mn-cs"/>
              </a:defRPr>
            </a:lvl3pPr>
            <a:lvl4pPr marL="0" algn="l" defTabSz="914400" rtl="0" eaLnBrk="1" latinLnBrk="0" hangingPunct="1">
              <a:defRPr lang="en-US" sz="800" kern="1200" dirty="0" smtClean="0">
                <a:solidFill>
                  <a:srgbClr val="54585A"/>
                </a:solidFill>
                <a:latin typeface="Europa-Light" panose="02000000000000000000" pitchFamily="2" charset="0"/>
                <a:ea typeface="+mn-ea"/>
                <a:cs typeface="+mn-cs"/>
              </a:defRPr>
            </a:lvl4pPr>
            <a:lvl5pPr marL="0" algn="l" defTabSz="914400" rtl="0" eaLnBrk="1" latinLnBrk="0" hangingPunct="1">
              <a:defRPr lang="en-US" sz="800" kern="1200" dirty="0">
                <a:solidFill>
                  <a:srgbClr val="54585A"/>
                </a:solidFill>
                <a:latin typeface="Europa-Light" panose="02000000000000000000" pitchFamily="2" charset="0"/>
                <a:ea typeface="+mn-ea"/>
                <a:cs typeface="+mn-cs"/>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800" dirty="0">
                <a:solidFill>
                  <a:srgbClr val="54585A"/>
                </a:solidFill>
                <a:latin typeface="Europa-Light" panose="02000000000000000000" pitchFamily="2" charset="0"/>
              </a:rPr>
              <a:t>Footer Notes Here</a:t>
            </a:r>
          </a:p>
        </p:txBody>
      </p:sp>
      <p:sp>
        <p:nvSpPr>
          <p:cNvPr id="24" name="Snip Single Corner Rectangle 23">
            <a:extLst>
              <a:ext uri="{FF2B5EF4-FFF2-40B4-BE49-F238E27FC236}">
                <a16:creationId xmlns:a16="http://schemas.microsoft.com/office/drawing/2014/main" id="{EE3B0B0E-31D8-D440-9213-1BC4002CA97F}"/>
              </a:ext>
            </a:extLst>
          </p:cNvPr>
          <p:cNvSpPr/>
          <p:nvPr userDrawn="1"/>
        </p:nvSpPr>
        <p:spPr>
          <a:xfrm rot="10800000" flipH="1">
            <a:off x="5330595" y="762668"/>
            <a:ext cx="1171860" cy="468064"/>
          </a:xfrm>
          <a:prstGeom prst="snip1Rect">
            <a:avLst>
              <a:gd name="adj" fmla="val 50000"/>
            </a:avLst>
          </a:prstGeom>
          <a:solidFill>
            <a:srgbClr val="EDF3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91440" rtlCol="0" anchor="ctr">
            <a:scene3d>
              <a:camera prst="orthographicFront">
                <a:rot lat="0" lon="0" rev="10800000"/>
              </a:camera>
              <a:lightRig rig="threePt" dir="t"/>
            </a:scene3d>
          </a:bodyPr>
          <a:lstStyle/>
          <a:p>
            <a:pPr algn="ctr"/>
            <a:endParaRPr lang="en-US" sz="1200" b="1" dirty="0">
              <a:solidFill>
                <a:schemeClr val="tx1"/>
              </a:solidFill>
              <a:latin typeface="Europa-Bold" panose="02000000000000000000" pitchFamily="2" charset="77"/>
              <a:cs typeface="Calibri" panose="020F0502020204030204" pitchFamily="34" charset="0"/>
            </a:endParaRPr>
          </a:p>
        </p:txBody>
      </p:sp>
      <p:sp>
        <p:nvSpPr>
          <p:cNvPr id="25" name="Snip Single Corner Rectangle 24">
            <a:extLst>
              <a:ext uri="{FF2B5EF4-FFF2-40B4-BE49-F238E27FC236}">
                <a16:creationId xmlns:a16="http://schemas.microsoft.com/office/drawing/2014/main" id="{0FCE1C7B-AA9C-8B46-806E-625D50545164}"/>
              </a:ext>
            </a:extLst>
          </p:cNvPr>
          <p:cNvSpPr/>
          <p:nvPr userDrawn="1"/>
        </p:nvSpPr>
        <p:spPr>
          <a:xfrm rot="10800000" flipH="1">
            <a:off x="6623120" y="762669"/>
            <a:ext cx="1167205" cy="468064"/>
          </a:xfrm>
          <a:prstGeom prst="snip1Rect">
            <a:avLst>
              <a:gd name="adj" fmla="val 50000"/>
            </a:avLst>
          </a:prstGeom>
          <a:solidFill>
            <a:srgbClr val="EDF3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91440" rtlCol="0" anchor="ctr">
            <a:scene3d>
              <a:camera prst="orthographicFront">
                <a:rot lat="0" lon="0" rev="10800000"/>
              </a:camera>
              <a:lightRig rig="threePt" dir="t"/>
            </a:scene3d>
          </a:bodyPr>
          <a:lstStyle/>
          <a:p>
            <a:pPr algn="ctr"/>
            <a:endParaRPr lang="en-US" sz="1200" b="1" dirty="0">
              <a:solidFill>
                <a:schemeClr val="tx1"/>
              </a:solidFill>
              <a:latin typeface="Europa-Bold" panose="02000000000000000000" pitchFamily="2" charset="77"/>
              <a:cs typeface="Calibri" panose="020F0502020204030204" pitchFamily="34" charset="0"/>
            </a:endParaRPr>
          </a:p>
        </p:txBody>
      </p:sp>
      <p:sp>
        <p:nvSpPr>
          <p:cNvPr id="26" name="Snip Single Corner Rectangle 25">
            <a:extLst>
              <a:ext uri="{FF2B5EF4-FFF2-40B4-BE49-F238E27FC236}">
                <a16:creationId xmlns:a16="http://schemas.microsoft.com/office/drawing/2014/main" id="{C5235656-21FF-A04F-A9FB-E8819AA4DF6F}"/>
              </a:ext>
            </a:extLst>
          </p:cNvPr>
          <p:cNvSpPr/>
          <p:nvPr userDrawn="1"/>
        </p:nvSpPr>
        <p:spPr>
          <a:xfrm rot="10800000" flipH="1">
            <a:off x="7910990" y="762668"/>
            <a:ext cx="1167205" cy="468064"/>
          </a:xfrm>
          <a:prstGeom prst="snip1Rect">
            <a:avLst>
              <a:gd name="adj" fmla="val 50000"/>
            </a:avLst>
          </a:prstGeom>
          <a:solidFill>
            <a:srgbClr val="EDF3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91440" rtlCol="0" anchor="ctr">
            <a:scene3d>
              <a:camera prst="orthographicFront">
                <a:rot lat="0" lon="0" rev="10800000"/>
              </a:camera>
              <a:lightRig rig="threePt" dir="t"/>
            </a:scene3d>
          </a:bodyPr>
          <a:lstStyle/>
          <a:p>
            <a:pPr algn="ctr"/>
            <a:endParaRPr lang="en-US" sz="1200" b="1" dirty="0">
              <a:solidFill>
                <a:schemeClr val="tx1"/>
              </a:solidFill>
              <a:latin typeface="Europa-Bold" panose="02000000000000000000" pitchFamily="2" charset="77"/>
              <a:cs typeface="Calibri" panose="020F0502020204030204" pitchFamily="34" charset="0"/>
            </a:endParaRPr>
          </a:p>
        </p:txBody>
      </p:sp>
      <p:sp>
        <p:nvSpPr>
          <p:cNvPr id="27" name="Snip Single Corner Rectangle 26">
            <a:extLst>
              <a:ext uri="{FF2B5EF4-FFF2-40B4-BE49-F238E27FC236}">
                <a16:creationId xmlns:a16="http://schemas.microsoft.com/office/drawing/2014/main" id="{DA88C17E-2D6F-AF4E-8F7E-485224F66DA8}"/>
              </a:ext>
            </a:extLst>
          </p:cNvPr>
          <p:cNvSpPr/>
          <p:nvPr userDrawn="1"/>
        </p:nvSpPr>
        <p:spPr>
          <a:xfrm rot="10800000" flipH="1">
            <a:off x="9198860" y="762668"/>
            <a:ext cx="1167205" cy="468064"/>
          </a:xfrm>
          <a:prstGeom prst="snip1Rect">
            <a:avLst>
              <a:gd name="adj" fmla="val 50000"/>
            </a:avLst>
          </a:prstGeom>
          <a:solidFill>
            <a:srgbClr val="EDF3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91440" rtlCol="0" anchor="ctr">
            <a:scene3d>
              <a:camera prst="orthographicFront">
                <a:rot lat="0" lon="0" rev="10800000"/>
              </a:camera>
              <a:lightRig rig="threePt" dir="t"/>
            </a:scene3d>
          </a:bodyPr>
          <a:lstStyle/>
          <a:p>
            <a:pPr algn="ctr"/>
            <a:endParaRPr lang="en-US" sz="1200" b="1" dirty="0">
              <a:solidFill>
                <a:schemeClr val="tx1"/>
              </a:solidFill>
              <a:latin typeface="Europa-Bold" panose="02000000000000000000" pitchFamily="2" charset="77"/>
              <a:cs typeface="Calibri" panose="020F0502020204030204" pitchFamily="34" charset="0"/>
            </a:endParaRPr>
          </a:p>
        </p:txBody>
      </p:sp>
      <p:sp>
        <p:nvSpPr>
          <p:cNvPr id="28" name="Snip Single Corner Rectangle 27">
            <a:extLst>
              <a:ext uri="{FF2B5EF4-FFF2-40B4-BE49-F238E27FC236}">
                <a16:creationId xmlns:a16="http://schemas.microsoft.com/office/drawing/2014/main" id="{73D2907E-79A2-5D43-92DB-F832556E5EC6}"/>
              </a:ext>
            </a:extLst>
          </p:cNvPr>
          <p:cNvSpPr/>
          <p:nvPr userDrawn="1"/>
        </p:nvSpPr>
        <p:spPr>
          <a:xfrm rot="10800000" flipH="1">
            <a:off x="10486728" y="762668"/>
            <a:ext cx="1167205" cy="468064"/>
          </a:xfrm>
          <a:prstGeom prst="snip1Rect">
            <a:avLst>
              <a:gd name="adj" fmla="val 50000"/>
            </a:avLst>
          </a:prstGeom>
          <a:solidFill>
            <a:srgbClr val="EDF3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91440" rtlCol="0" anchor="ctr">
            <a:scene3d>
              <a:camera prst="orthographicFront">
                <a:rot lat="0" lon="0" rev="10800000"/>
              </a:camera>
              <a:lightRig rig="threePt" dir="t"/>
            </a:scene3d>
          </a:bodyPr>
          <a:lstStyle/>
          <a:p>
            <a:pPr algn="ctr"/>
            <a:endParaRPr lang="en-US" sz="1200" b="1" dirty="0">
              <a:solidFill>
                <a:schemeClr val="tx1"/>
              </a:solidFill>
              <a:latin typeface="Europa-Bold" panose="02000000000000000000" pitchFamily="2" charset="77"/>
              <a:cs typeface="Calibri" panose="020F0502020204030204" pitchFamily="34" charset="0"/>
            </a:endParaRPr>
          </a:p>
        </p:txBody>
      </p:sp>
      <p:sp>
        <p:nvSpPr>
          <p:cNvPr id="29" name="Rectangle 28">
            <a:extLst>
              <a:ext uri="{FF2B5EF4-FFF2-40B4-BE49-F238E27FC236}">
                <a16:creationId xmlns:a16="http://schemas.microsoft.com/office/drawing/2014/main" id="{C17B813A-0F79-E542-884E-750410F1D7B9}"/>
              </a:ext>
            </a:extLst>
          </p:cNvPr>
          <p:cNvSpPr/>
          <p:nvPr userDrawn="1"/>
        </p:nvSpPr>
        <p:spPr>
          <a:xfrm>
            <a:off x="10614232" y="860538"/>
            <a:ext cx="862737" cy="276999"/>
          </a:xfrm>
          <a:prstGeom prst="rect">
            <a:avLst/>
          </a:prstGeom>
        </p:spPr>
        <p:txBody>
          <a:bodyPr wrap="square">
            <a:spAutoFit/>
          </a:bodyPr>
          <a:lstStyle/>
          <a:p>
            <a:pPr algn="ctr"/>
            <a:r>
              <a:rPr lang="en-US" sz="1200" b="1" dirty="0">
                <a:solidFill>
                  <a:schemeClr val="tx1"/>
                </a:solidFill>
                <a:latin typeface="Europa-Bold" panose="02000000000000000000" pitchFamily="2" charset="77"/>
                <a:cs typeface="Calibri" panose="020F0502020204030204" pitchFamily="34" charset="0"/>
              </a:rPr>
              <a:t>$</a:t>
            </a:r>
            <a:r>
              <a:rPr lang="en-US" sz="1200" b="1" kern="1200" dirty="0">
                <a:solidFill>
                  <a:schemeClr val="tx1"/>
                </a:solidFill>
                <a:latin typeface="Europa-Bold" panose="02000000000000000000" pitchFamily="2" charset="77"/>
                <a:ea typeface="+mn-ea"/>
                <a:cs typeface="Calibri" panose="020F0502020204030204" pitchFamily="34" charset="0"/>
              </a:rPr>
              <a:t>100MM+</a:t>
            </a:r>
          </a:p>
        </p:txBody>
      </p:sp>
      <p:sp>
        <p:nvSpPr>
          <p:cNvPr id="30" name="Rectangle 29">
            <a:extLst>
              <a:ext uri="{FF2B5EF4-FFF2-40B4-BE49-F238E27FC236}">
                <a16:creationId xmlns:a16="http://schemas.microsoft.com/office/drawing/2014/main" id="{CBD676A8-3116-B84F-AF3D-544F4A594218}"/>
              </a:ext>
            </a:extLst>
          </p:cNvPr>
          <p:cNvSpPr/>
          <p:nvPr userDrawn="1"/>
        </p:nvSpPr>
        <p:spPr>
          <a:xfrm>
            <a:off x="9253477" y="860538"/>
            <a:ext cx="1016625" cy="276999"/>
          </a:xfrm>
          <a:prstGeom prst="rect">
            <a:avLst/>
          </a:prstGeom>
        </p:spPr>
        <p:txBody>
          <a:bodyPr wrap="square">
            <a:spAutoFit/>
          </a:bodyPr>
          <a:lstStyle/>
          <a:p>
            <a:pPr algn="ctr"/>
            <a:r>
              <a:rPr lang="en-US" sz="1200" b="1" dirty="0">
                <a:solidFill>
                  <a:schemeClr val="tx1"/>
                </a:solidFill>
                <a:latin typeface="Europa-Bold" panose="02000000000000000000" pitchFamily="2" charset="77"/>
                <a:cs typeface="Calibri" panose="020F0502020204030204" pitchFamily="34" charset="0"/>
              </a:rPr>
              <a:t>$50-100MM</a:t>
            </a:r>
          </a:p>
        </p:txBody>
      </p:sp>
      <p:sp>
        <p:nvSpPr>
          <p:cNvPr id="31" name="Rectangle 30">
            <a:extLst>
              <a:ext uri="{FF2B5EF4-FFF2-40B4-BE49-F238E27FC236}">
                <a16:creationId xmlns:a16="http://schemas.microsoft.com/office/drawing/2014/main" id="{AD968CA7-36BF-6847-9360-06C145128411}"/>
              </a:ext>
            </a:extLst>
          </p:cNvPr>
          <p:cNvSpPr/>
          <p:nvPr userDrawn="1"/>
        </p:nvSpPr>
        <p:spPr>
          <a:xfrm>
            <a:off x="8002662" y="860538"/>
            <a:ext cx="936475" cy="276999"/>
          </a:xfrm>
          <a:prstGeom prst="rect">
            <a:avLst/>
          </a:prstGeom>
        </p:spPr>
        <p:txBody>
          <a:bodyPr wrap="square">
            <a:spAutoFit/>
          </a:bodyPr>
          <a:lstStyle/>
          <a:p>
            <a:pPr algn="ctr"/>
            <a:r>
              <a:rPr lang="en-US" sz="1200" b="1" dirty="0">
                <a:solidFill>
                  <a:schemeClr val="tx1"/>
                </a:solidFill>
                <a:latin typeface="Europa-Bold" panose="02000000000000000000" pitchFamily="2" charset="77"/>
                <a:cs typeface="Calibri" panose="020F0502020204030204" pitchFamily="34" charset="0"/>
              </a:rPr>
              <a:t>$25-50MM</a:t>
            </a:r>
          </a:p>
        </p:txBody>
      </p:sp>
      <p:sp>
        <p:nvSpPr>
          <p:cNvPr id="32" name="Rectangle 31">
            <a:extLst>
              <a:ext uri="{FF2B5EF4-FFF2-40B4-BE49-F238E27FC236}">
                <a16:creationId xmlns:a16="http://schemas.microsoft.com/office/drawing/2014/main" id="{6EAF0720-020E-0148-B75C-D0373D493CF6}"/>
              </a:ext>
            </a:extLst>
          </p:cNvPr>
          <p:cNvSpPr/>
          <p:nvPr userDrawn="1"/>
        </p:nvSpPr>
        <p:spPr>
          <a:xfrm>
            <a:off x="6714144" y="860538"/>
            <a:ext cx="936475" cy="276999"/>
          </a:xfrm>
          <a:prstGeom prst="rect">
            <a:avLst/>
          </a:prstGeom>
        </p:spPr>
        <p:txBody>
          <a:bodyPr wrap="square">
            <a:spAutoFit/>
          </a:bodyPr>
          <a:lstStyle/>
          <a:p>
            <a:pPr algn="ctr"/>
            <a:r>
              <a:rPr lang="en-US" sz="1200" b="1" dirty="0">
                <a:solidFill>
                  <a:schemeClr val="tx1"/>
                </a:solidFill>
                <a:latin typeface="Europa-Bold" panose="02000000000000000000" pitchFamily="2" charset="77"/>
                <a:cs typeface="Calibri" panose="020F0502020204030204" pitchFamily="34" charset="0"/>
              </a:rPr>
              <a:t>$10-25MM</a:t>
            </a:r>
          </a:p>
        </p:txBody>
      </p:sp>
      <p:sp>
        <p:nvSpPr>
          <p:cNvPr id="33" name="Rectangle 32">
            <a:extLst>
              <a:ext uri="{FF2B5EF4-FFF2-40B4-BE49-F238E27FC236}">
                <a16:creationId xmlns:a16="http://schemas.microsoft.com/office/drawing/2014/main" id="{9843BC66-9D7D-3A45-9BE5-FC75E0C67499}"/>
              </a:ext>
            </a:extLst>
          </p:cNvPr>
          <p:cNvSpPr/>
          <p:nvPr userDrawn="1"/>
        </p:nvSpPr>
        <p:spPr>
          <a:xfrm>
            <a:off x="5489121" y="860538"/>
            <a:ext cx="809837" cy="276999"/>
          </a:xfrm>
          <a:prstGeom prst="rect">
            <a:avLst/>
          </a:prstGeom>
        </p:spPr>
        <p:txBody>
          <a:bodyPr wrap="square">
            <a:spAutoFit/>
          </a:bodyPr>
          <a:lstStyle/>
          <a:p>
            <a:pPr algn="ctr"/>
            <a:r>
              <a:rPr lang="en-US" sz="1200" b="1" dirty="0">
                <a:solidFill>
                  <a:schemeClr val="tx1"/>
                </a:solidFill>
                <a:latin typeface="Europa-Bold" panose="02000000000000000000" pitchFamily="2" charset="77"/>
                <a:cs typeface="Calibri" panose="020F0502020204030204" pitchFamily="34" charset="0"/>
              </a:rPr>
              <a:t>$1-10MM</a:t>
            </a:r>
          </a:p>
        </p:txBody>
      </p:sp>
    </p:spTree>
    <p:extLst>
      <p:ext uri="{BB962C8B-B14F-4D97-AF65-F5344CB8AC3E}">
        <p14:creationId xmlns:p14="http://schemas.microsoft.com/office/powerpoint/2010/main" val="2213140781"/>
      </p:ext>
    </p:extLst>
  </p:cSld>
  <p:clrMapOvr>
    <a:masterClrMapping/>
  </p:clrMapOvr>
  <p:extLst>
    <p:ext uri="{DCECCB84-F9BA-43D5-87BE-67443E8EF086}">
      <p15:sldGuideLst xmlns:p15="http://schemas.microsoft.com/office/powerpoint/2012/main">
        <p15:guide id="1" pos="240" userDrawn="1">
          <p15:clr>
            <a:srgbClr val="FBAE40"/>
          </p15:clr>
        </p15:guide>
        <p15:guide id="2" pos="7440" userDrawn="1">
          <p15:clr>
            <a:srgbClr val="FBAE40"/>
          </p15:clr>
        </p15:guide>
        <p15:guide id="3" orient="horz" pos="288" userDrawn="1">
          <p15:clr>
            <a:srgbClr val="FBAE40"/>
          </p15:clr>
        </p15:guide>
        <p15:guide id="4" orient="horz" pos="4032" userDrawn="1">
          <p15:clr>
            <a:srgbClr val="FBAE40"/>
          </p15:clr>
        </p15:guide>
        <p15:guide id="5" orient="horz" pos="864" userDrawn="1">
          <p15:clr>
            <a:srgbClr val="FBAE40"/>
          </p15:clr>
        </p15:guide>
        <p15:guide id="6" pos="297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op Title">
    <p:spTree>
      <p:nvGrpSpPr>
        <p:cNvPr id="1" name=""/>
        <p:cNvGrpSpPr/>
        <p:nvPr/>
      </p:nvGrpSpPr>
      <p:grpSpPr>
        <a:xfrm>
          <a:off x="0" y="0"/>
          <a:ext cx="0" cy="0"/>
          <a:chOff x="0" y="0"/>
          <a:chExt cx="0" cy="0"/>
        </a:xfrm>
      </p:grpSpPr>
      <p:sp>
        <p:nvSpPr>
          <p:cNvPr id="4" name="Rechteck 1">
            <a:extLst>
              <a:ext uri="{FF2B5EF4-FFF2-40B4-BE49-F238E27FC236}">
                <a16:creationId xmlns:a16="http://schemas.microsoft.com/office/drawing/2014/main" id="{7BF12283-5054-3F47-8B17-106D9385C60F}"/>
              </a:ext>
            </a:extLst>
          </p:cNvPr>
          <p:cNvSpPr/>
          <p:nvPr userDrawn="1"/>
        </p:nvSpPr>
        <p:spPr>
          <a:xfrm rot="16200000">
            <a:off x="3487055" y="-1846945"/>
            <a:ext cx="5217890" cy="12191999"/>
          </a:xfrm>
          <a:prstGeom prst="rect">
            <a:avLst/>
          </a:prstGeom>
          <a:solidFill>
            <a:srgbClr val="EDF2F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accent2">
                  <a:lumMod val="20000"/>
                  <a:lumOff val="80000"/>
                </a:schemeClr>
              </a:solidFill>
            </a:endParaRPr>
          </a:p>
        </p:txBody>
      </p:sp>
      <p:sp>
        <p:nvSpPr>
          <p:cNvPr id="14" name="Title 10">
            <a:extLst>
              <a:ext uri="{FF2B5EF4-FFF2-40B4-BE49-F238E27FC236}">
                <a16:creationId xmlns:a16="http://schemas.microsoft.com/office/drawing/2014/main" id="{AAF23EAE-CEB6-5F42-B613-CE326F083678}"/>
              </a:ext>
            </a:extLst>
          </p:cNvPr>
          <p:cNvSpPr>
            <a:spLocks noGrp="1"/>
          </p:cNvSpPr>
          <p:nvPr>
            <p:ph type="title"/>
          </p:nvPr>
        </p:nvSpPr>
        <p:spPr>
          <a:xfrm>
            <a:off x="393191" y="444249"/>
            <a:ext cx="6081749" cy="376438"/>
          </a:xfrm>
          <a:prstGeom prst="rect">
            <a:avLst/>
          </a:prstGeom>
        </p:spPr>
        <p:txBody>
          <a:bodyPr lIns="0" tIns="0" rIns="0" bIns="0"/>
          <a:lstStyle>
            <a:lvl1pPr>
              <a:defRPr lang="en-US" sz="1800" b="0" i="0" kern="1200" dirty="0" smtClean="0">
                <a:solidFill>
                  <a:schemeClr val="accent2"/>
                </a:solidFill>
                <a:latin typeface="Europa-Bold" panose="02000000000000000000" pitchFamily="2" charset="77"/>
                <a:ea typeface="+mj-ea"/>
                <a:cs typeface="Calibri" panose="020F0502020204030204" pitchFamily="34" charset="0"/>
              </a:defRPr>
            </a:lvl1pPr>
          </a:lstStyle>
          <a:p>
            <a:r>
              <a:rPr lang="en-US" dirty="0"/>
              <a:t>Click to edit Master title style</a:t>
            </a:r>
          </a:p>
        </p:txBody>
      </p:sp>
      <p:sp>
        <p:nvSpPr>
          <p:cNvPr id="15" name="Text Placeholder 12">
            <a:extLst>
              <a:ext uri="{FF2B5EF4-FFF2-40B4-BE49-F238E27FC236}">
                <a16:creationId xmlns:a16="http://schemas.microsoft.com/office/drawing/2014/main" id="{D23F96FF-546E-C548-A6E1-A103A60578E9}"/>
              </a:ext>
            </a:extLst>
          </p:cNvPr>
          <p:cNvSpPr>
            <a:spLocks noGrp="1"/>
          </p:cNvSpPr>
          <p:nvPr>
            <p:ph type="body" sz="quarter" idx="10"/>
          </p:nvPr>
        </p:nvSpPr>
        <p:spPr>
          <a:xfrm>
            <a:off x="393192" y="820686"/>
            <a:ext cx="11405616" cy="550914"/>
          </a:xfrm>
          <a:prstGeom prst="rect">
            <a:avLst/>
          </a:prstGeom>
        </p:spPr>
        <p:txBody>
          <a:bodyPr lIns="0" tIns="0" rIns="0" bIns="0"/>
          <a:lstStyle>
            <a:lvl1pPr marL="0" indent="0">
              <a:buNone/>
              <a:defRPr lang="en-US" sz="3600" b="1" i="0" kern="1200" dirty="0" smtClean="0">
                <a:solidFill>
                  <a:schemeClr val="tx1"/>
                </a:solidFill>
                <a:latin typeface="Noe Display Bold" panose="020A0500090400000002" pitchFamily="18" charset="77"/>
                <a:ea typeface="+mj-ea"/>
                <a:cs typeface="+mj-cs"/>
              </a:defRPr>
            </a:lvl1pPr>
          </a:lstStyle>
          <a:p>
            <a:pPr lvl="0"/>
            <a:r>
              <a:rPr lang="en-US" dirty="0"/>
              <a:t>Click to edit Master text styles</a:t>
            </a:r>
          </a:p>
        </p:txBody>
      </p:sp>
      <p:sp>
        <p:nvSpPr>
          <p:cNvPr id="6" name="Text Placeholder 4">
            <a:extLst>
              <a:ext uri="{FF2B5EF4-FFF2-40B4-BE49-F238E27FC236}">
                <a16:creationId xmlns:a16="http://schemas.microsoft.com/office/drawing/2014/main" id="{07EF447B-0128-BE4E-9FDB-79156D20B7D5}"/>
              </a:ext>
            </a:extLst>
          </p:cNvPr>
          <p:cNvSpPr>
            <a:spLocks noGrp="1"/>
          </p:cNvSpPr>
          <p:nvPr>
            <p:ph type="body" sz="quarter" idx="14" hasCustomPrompt="1"/>
          </p:nvPr>
        </p:nvSpPr>
        <p:spPr>
          <a:xfrm>
            <a:off x="402156" y="6516618"/>
            <a:ext cx="5245609" cy="258582"/>
          </a:xfrm>
          <a:prstGeom prst="rect">
            <a:avLst/>
          </a:prstGeom>
        </p:spPr>
        <p:txBody>
          <a:bodyPr lIns="0" tIns="0" rIns="0" bIns="0"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sz="800" kern="1200">
                <a:solidFill>
                  <a:srgbClr val="54585A"/>
                </a:solidFill>
                <a:latin typeface="Europa-Light" panose="02000000000000000000" pitchFamily="2" charset="0"/>
                <a:ea typeface="+mn-ea"/>
                <a:cs typeface="+mn-cs"/>
              </a:defRPr>
            </a:lvl1pPr>
            <a:lvl2pPr marL="0" algn="l" defTabSz="914400" rtl="0" eaLnBrk="1" latinLnBrk="0" hangingPunct="1">
              <a:defRPr lang="en-US" sz="800" kern="1200" dirty="0" smtClean="0">
                <a:solidFill>
                  <a:srgbClr val="54585A"/>
                </a:solidFill>
                <a:latin typeface="Europa-Light" panose="02000000000000000000" pitchFamily="2" charset="0"/>
                <a:ea typeface="+mn-ea"/>
                <a:cs typeface="+mn-cs"/>
              </a:defRPr>
            </a:lvl2pPr>
            <a:lvl3pPr marL="0" algn="l" defTabSz="914400" rtl="0" eaLnBrk="1" latinLnBrk="0" hangingPunct="1">
              <a:defRPr lang="en-US" sz="800" kern="1200" dirty="0" smtClean="0">
                <a:solidFill>
                  <a:srgbClr val="54585A"/>
                </a:solidFill>
                <a:latin typeface="Europa-Light" panose="02000000000000000000" pitchFamily="2" charset="0"/>
                <a:ea typeface="+mn-ea"/>
                <a:cs typeface="+mn-cs"/>
              </a:defRPr>
            </a:lvl3pPr>
            <a:lvl4pPr marL="0" algn="l" defTabSz="914400" rtl="0" eaLnBrk="1" latinLnBrk="0" hangingPunct="1">
              <a:defRPr lang="en-US" sz="800" kern="1200" dirty="0" smtClean="0">
                <a:solidFill>
                  <a:srgbClr val="54585A"/>
                </a:solidFill>
                <a:latin typeface="Europa-Light" panose="02000000000000000000" pitchFamily="2" charset="0"/>
                <a:ea typeface="+mn-ea"/>
                <a:cs typeface="+mn-cs"/>
              </a:defRPr>
            </a:lvl4pPr>
            <a:lvl5pPr marL="0" algn="l" defTabSz="914400" rtl="0" eaLnBrk="1" latinLnBrk="0" hangingPunct="1">
              <a:defRPr lang="en-US" sz="800" kern="1200" dirty="0">
                <a:solidFill>
                  <a:srgbClr val="54585A"/>
                </a:solidFill>
                <a:latin typeface="Europa-Light" panose="02000000000000000000" pitchFamily="2" charset="0"/>
                <a:ea typeface="+mn-ea"/>
                <a:cs typeface="+mn-cs"/>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800" dirty="0">
                <a:solidFill>
                  <a:srgbClr val="54585A"/>
                </a:solidFill>
                <a:latin typeface="Europa-Light" panose="02000000000000000000" pitchFamily="2" charset="0"/>
              </a:rPr>
              <a:t>Footer Notes Here</a:t>
            </a:r>
          </a:p>
        </p:txBody>
      </p:sp>
      <p:sp>
        <p:nvSpPr>
          <p:cNvPr id="11" name="Rectangle">
            <a:extLst>
              <a:ext uri="{FF2B5EF4-FFF2-40B4-BE49-F238E27FC236}">
                <a16:creationId xmlns:a16="http://schemas.microsoft.com/office/drawing/2014/main" id="{C2D6CFCB-BA3F-8D43-A549-DC01294933F3}"/>
              </a:ext>
            </a:extLst>
          </p:cNvPr>
          <p:cNvSpPr/>
          <p:nvPr userDrawn="1"/>
        </p:nvSpPr>
        <p:spPr>
          <a:xfrm>
            <a:off x="9420574" y="2085668"/>
            <a:ext cx="1728216" cy="4315132"/>
          </a:xfrm>
          <a:prstGeom prst="rect">
            <a:avLst/>
          </a:prstGeom>
          <a:gradFill flip="none" rotWithShape="1">
            <a:gsLst>
              <a:gs pos="99000">
                <a:schemeClr val="tx1">
                  <a:alpha val="20000"/>
                </a:schemeClr>
              </a:gs>
              <a:gs pos="0">
                <a:schemeClr val="tx1">
                  <a:alpha val="6000"/>
                </a:schemeClr>
              </a:gs>
            </a:gsLst>
            <a:lin ang="16200000" scaled="1"/>
            <a:tileRect/>
          </a:gra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19" name="Snip Single Corner Rectangle 18">
            <a:extLst>
              <a:ext uri="{FF2B5EF4-FFF2-40B4-BE49-F238E27FC236}">
                <a16:creationId xmlns:a16="http://schemas.microsoft.com/office/drawing/2014/main" id="{AD57CD3B-3341-2940-9F97-156E95F84003}"/>
              </a:ext>
            </a:extLst>
          </p:cNvPr>
          <p:cNvSpPr/>
          <p:nvPr userDrawn="1"/>
        </p:nvSpPr>
        <p:spPr>
          <a:xfrm rot="10800000" flipH="1">
            <a:off x="9429718" y="1874625"/>
            <a:ext cx="1709928" cy="468064"/>
          </a:xfrm>
          <a:prstGeom prst="snip1Rect">
            <a:avLst>
              <a:gd name="adj" fmla="val 50000"/>
            </a:avLst>
          </a:prstGeom>
          <a:solidFill>
            <a:srgbClr val="EDF3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91440" rtlCol="0" anchor="ctr">
            <a:scene3d>
              <a:camera prst="orthographicFront">
                <a:rot lat="0" lon="0" rev="10800000"/>
              </a:camera>
              <a:lightRig rig="threePt" dir="t"/>
            </a:scene3d>
          </a:bodyPr>
          <a:lstStyle/>
          <a:p>
            <a:pPr algn="ctr"/>
            <a:endParaRPr lang="en-US" sz="1200" b="1" dirty="0">
              <a:solidFill>
                <a:schemeClr val="tx1"/>
              </a:solidFill>
              <a:latin typeface="Europa-Bold" panose="02000000000000000000" pitchFamily="2" charset="77"/>
              <a:cs typeface="Calibri" panose="020F0502020204030204" pitchFamily="34" charset="0"/>
            </a:endParaRPr>
          </a:p>
        </p:txBody>
      </p:sp>
      <p:sp>
        <p:nvSpPr>
          <p:cNvPr id="24" name="Rectangle 23">
            <a:extLst>
              <a:ext uri="{FF2B5EF4-FFF2-40B4-BE49-F238E27FC236}">
                <a16:creationId xmlns:a16="http://schemas.microsoft.com/office/drawing/2014/main" id="{B2B3DD33-A812-4A41-A170-52A5F11DFF1F}"/>
              </a:ext>
            </a:extLst>
          </p:cNvPr>
          <p:cNvSpPr/>
          <p:nvPr userDrawn="1"/>
        </p:nvSpPr>
        <p:spPr>
          <a:xfrm>
            <a:off x="9373871" y="1970157"/>
            <a:ext cx="1821624" cy="307777"/>
          </a:xfrm>
          <a:prstGeom prst="rect">
            <a:avLst/>
          </a:prstGeom>
        </p:spPr>
        <p:txBody>
          <a:bodyPr wrap="square">
            <a:spAutoFit/>
          </a:bodyPr>
          <a:lstStyle/>
          <a:p>
            <a:pPr algn="ctr"/>
            <a:r>
              <a:rPr lang="en-US" sz="1400" b="1" dirty="0">
                <a:solidFill>
                  <a:schemeClr val="tx1"/>
                </a:solidFill>
                <a:latin typeface="Europa-Bold" panose="02000000000000000000" pitchFamily="2" charset="77"/>
                <a:cs typeface="Calibri" panose="020F0502020204030204" pitchFamily="34" charset="0"/>
              </a:rPr>
              <a:t>$</a:t>
            </a:r>
            <a:r>
              <a:rPr lang="en-US" sz="1400" b="1" kern="1200" dirty="0">
                <a:solidFill>
                  <a:schemeClr val="tx1"/>
                </a:solidFill>
                <a:latin typeface="Europa-Bold" panose="02000000000000000000" pitchFamily="2" charset="77"/>
                <a:ea typeface="+mn-ea"/>
                <a:cs typeface="Calibri" panose="020F0502020204030204" pitchFamily="34" charset="0"/>
              </a:rPr>
              <a:t>100MM+</a:t>
            </a:r>
          </a:p>
        </p:txBody>
      </p:sp>
      <p:sp>
        <p:nvSpPr>
          <p:cNvPr id="10" name="Rectangle">
            <a:extLst>
              <a:ext uri="{FF2B5EF4-FFF2-40B4-BE49-F238E27FC236}">
                <a16:creationId xmlns:a16="http://schemas.microsoft.com/office/drawing/2014/main" id="{BF57A177-0349-4241-B92E-6158C8039722}"/>
              </a:ext>
            </a:extLst>
          </p:cNvPr>
          <p:cNvSpPr/>
          <p:nvPr userDrawn="1"/>
        </p:nvSpPr>
        <p:spPr>
          <a:xfrm>
            <a:off x="7427464" y="2085668"/>
            <a:ext cx="1728216" cy="4315132"/>
          </a:xfrm>
          <a:prstGeom prst="rect">
            <a:avLst/>
          </a:prstGeom>
          <a:gradFill flip="none" rotWithShape="1">
            <a:gsLst>
              <a:gs pos="99000">
                <a:schemeClr val="tx1">
                  <a:alpha val="20000"/>
                </a:schemeClr>
              </a:gs>
              <a:gs pos="0">
                <a:schemeClr val="tx1">
                  <a:alpha val="6000"/>
                </a:schemeClr>
              </a:gs>
            </a:gsLst>
            <a:lin ang="16200000" scaled="1"/>
            <a:tileRect/>
          </a:gra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18" name="Snip Single Corner Rectangle 17">
            <a:extLst>
              <a:ext uri="{FF2B5EF4-FFF2-40B4-BE49-F238E27FC236}">
                <a16:creationId xmlns:a16="http://schemas.microsoft.com/office/drawing/2014/main" id="{CFDB488A-E501-7444-9D61-738D2F1DFAF5}"/>
              </a:ext>
            </a:extLst>
          </p:cNvPr>
          <p:cNvSpPr/>
          <p:nvPr userDrawn="1"/>
        </p:nvSpPr>
        <p:spPr>
          <a:xfrm rot="10800000" flipH="1">
            <a:off x="7436608" y="1874624"/>
            <a:ext cx="1709928" cy="468064"/>
          </a:xfrm>
          <a:prstGeom prst="snip1Rect">
            <a:avLst>
              <a:gd name="adj" fmla="val 50000"/>
            </a:avLst>
          </a:prstGeom>
          <a:solidFill>
            <a:srgbClr val="EDF3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91440" rtlCol="0" anchor="ctr">
            <a:scene3d>
              <a:camera prst="orthographicFront">
                <a:rot lat="0" lon="0" rev="10800000"/>
              </a:camera>
              <a:lightRig rig="threePt" dir="t"/>
            </a:scene3d>
          </a:bodyPr>
          <a:lstStyle/>
          <a:p>
            <a:pPr algn="ctr"/>
            <a:endParaRPr lang="en-US" sz="1200" b="1" dirty="0">
              <a:solidFill>
                <a:schemeClr val="tx1"/>
              </a:solidFill>
              <a:latin typeface="Europa-Bold" panose="02000000000000000000" pitchFamily="2" charset="77"/>
              <a:cs typeface="Calibri" panose="020F0502020204030204" pitchFamily="34" charset="0"/>
            </a:endParaRPr>
          </a:p>
        </p:txBody>
      </p:sp>
      <p:sp>
        <p:nvSpPr>
          <p:cNvPr id="25" name="Rectangle 24">
            <a:extLst>
              <a:ext uri="{FF2B5EF4-FFF2-40B4-BE49-F238E27FC236}">
                <a16:creationId xmlns:a16="http://schemas.microsoft.com/office/drawing/2014/main" id="{236E953A-AC7D-1240-A1C8-3C3CE4E1B6CF}"/>
              </a:ext>
            </a:extLst>
          </p:cNvPr>
          <p:cNvSpPr/>
          <p:nvPr userDrawn="1"/>
        </p:nvSpPr>
        <p:spPr>
          <a:xfrm>
            <a:off x="7218298" y="1970157"/>
            <a:ext cx="2146550" cy="307777"/>
          </a:xfrm>
          <a:prstGeom prst="rect">
            <a:avLst/>
          </a:prstGeom>
        </p:spPr>
        <p:txBody>
          <a:bodyPr wrap="square">
            <a:spAutoFit/>
          </a:bodyPr>
          <a:lstStyle/>
          <a:p>
            <a:pPr algn="ctr"/>
            <a:r>
              <a:rPr lang="en-US" sz="1400" b="1" dirty="0">
                <a:solidFill>
                  <a:schemeClr val="tx1"/>
                </a:solidFill>
                <a:latin typeface="Europa-Bold" panose="02000000000000000000" pitchFamily="2" charset="77"/>
                <a:cs typeface="Calibri" panose="020F0502020204030204" pitchFamily="34" charset="0"/>
              </a:rPr>
              <a:t>$50-100MM</a:t>
            </a:r>
          </a:p>
        </p:txBody>
      </p:sp>
      <p:sp>
        <p:nvSpPr>
          <p:cNvPr id="9" name="Rectangle">
            <a:extLst>
              <a:ext uri="{FF2B5EF4-FFF2-40B4-BE49-F238E27FC236}">
                <a16:creationId xmlns:a16="http://schemas.microsoft.com/office/drawing/2014/main" id="{B6447BE7-45B3-ED4C-A53E-FF11BB65C9E6}"/>
              </a:ext>
            </a:extLst>
          </p:cNvPr>
          <p:cNvSpPr/>
          <p:nvPr userDrawn="1"/>
        </p:nvSpPr>
        <p:spPr>
          <a:xfrm>
            <a:off x="5434352" y="2085668"/>
            <a:ext cx="1728216" cy="4315132"/>
          </a:xfrm>
          <a:prstGeom prst="rect">
            <a:avLst/>
          </a:prstGeom>
          <a:gradFill flip="none" rotWithShape="1">
            <a:gsLst>
              <a:gs pos="99000">
                <a:schemeClr val="tx1">
                  <a:alpha val="20000"/>
                </a:schemeClr>
              </a:gs>
              <a:gs pos="0">
                <a:schemeClr val="tx1">
                  <a:alpha val="6000"/>
                </a:schemeClr>
              </a:gs>
            </a:gsLst>
            <a:lin ang="16200000" scaled="1"/>
            <a:tileRect/>
          </a:gra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16" name="Snip Single Corner Rectangle 15">
            <a:extLst>
              <a:ext uri="{FF2B5EF4-FFF2-40B4-BE49-F238E27FC236}">
                <a16:creationId xmlns:a16="http://schemas.microsoft.com/office/drawing/2014/main" id="{653D612F-C8DD-5646-8FA1-FB67B8069ABA}"/>
              </a:ext>
            </a:extLst>
          </p:cNvPr>
          <p:cNvSpPr/>
          <p:nvPr userDrawn="1"/>
        </p:nvSpPr>
        <p:spPr>
          <a:xfrm rot="10800000" flipH="1">
            <a:off x="5443496" y="1874625"/>
            <a:ext cx="1709928" cy="468064"/>
          </a:xfrm>
          <a:prstGeom prst="snip1Rect">
            <a:avLst>
              <a:gd name="adj" fmla="val 50000"/>
            </a:avLst>
          </a:prstGeom>
          <a:solidFill>
            <a:srgbClr val="EDF3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91440" rtlCol="0" anchor="ctr">
            <a:scene3d>
              <a:camera prst="orthographicFront">
                <a:rot lat="0" lon="0" rev="10800000"/>
              </a:camera>
              <a:lightRig rig="threePt" dir="t"/>
            </a:scene3d>
          </a:bodyPr>
          <a:lstStyle/>
          <a:p>
            <a:pPr algn="ctr"/>
            <a:endParaRPr lang="en-US" sz="1200" b="1" dirty="0">
              <a:solidFill>
                <a:schemeClr val="tx1"/>
              </a:solidFill>
              <a:latin typeface="Europa-Bold" panose="02000000000000000000" pitchFamily="2" charset="77"/>
              <a:cs typeface="Calibri" panose="020F0502020204030204" pitchFamily="34" charset="0"/>
            </a:endParaRPr>
          </a:p>
        </p:txBody>
      </p:sp>
      <p:sp>
        <p:nvSpPr>
          <p:cNvPr id="26" name="Rectangle 25">
            <a:extLst>
              <a:ext uri="{FF2B5EF4-FFF2-40B4-BE49-F238E27FC236}">
                <a16:creationId xmlns:a16="http://schemas.microsoft.com/office/drawing/2014/main" id="{CB4C8E68-693A-5B47-AD6B-F9ED6DC0CD8A}"/>
              </a:ext>
            </a:extLst>
          </p:cNvPr>
          <p:cNvSpPr/>
          <p:nvPr userDrawn="1"/>
        </p:nvSpPr>
        <p:spPr>
          <a:xfrm>
            <a:off x="5309802" y="1970157"/>
            <a:ext cx="1977318" cy="307777"/>
          </a:xfrm>
          <a:prstGeom prst="rect">
            <a:avLst/>
          </a:prstGeom>
        </p:spPr>
        <p:txBody>
          <a:bodyPr wrap="square">
            <a:spAutoFit/>
          </a:bodyPr>
          <a:lstStyle/>
          <a:p>
            <a:pPr algn="ctr"/>
            <a:r>
              <a:rPr lang="en-US" sz="1400" b="1" dirty="0">
                <a:solidFill>
                  <a:schemeClr val="tx1"/>
                </a:solidFill>
                <a:latin typeface="Europa-Bold" panose="02000000000000000000" pitchFamily="2" charset="77"/>
                <a:cs typeface="Calibri" panose="020F0502020204030204" pitchFamily="34" charset="0"/>
              </a:rPr>
              <a:t>$25-50MM</a:t>
            </a:r>
          </a:p>
        </p:txBody>
      </p:sp>
      <p:sp>
        <p:nvSpPr>
          <p:cNvPr id="8" name="Rectangle">
            <a:extLst>
              <a:ext uri="{FF2B5EF4-FFF2-40B4-BE49-F238E27FC236}">
                <a16:creationId xmlns:a16="http://schemas.microsoft.com/office/drawing/2014/main" id="{55BAE183-8CAB-D741-A946-A304C9D0693B}"/>
              </a:ext>
            </a:extLst>
          </p:cNvPr>
          <p:cNvSpPr/>
          <p:nvPr userDrawn="1"/>
        </p:nvSpPr>
        <p:spPr>
          <a:xfrm>
            <a:off x="3441240" y="2085668"/>
            <a:ext cx="1728216" cy="4315132"/>
          </a:xfrm>
          <a:prstGeom prst="rect">
            <a:avLst/>
          </a:prstGeom>
          <a:gradFill flip="none" rotWithShape="1">
            <a:gsLst>
              <a:gs pos="99000">
                <a:schemeClr val="tx1">
                  <a:alpha val="20000"/>
                </a:schemeClr>
              </a:gs>
              <a:gs pos="0">
                <a:schemeClr val="tx1">
                  <a:alpha val="6000"/>
                </a:schemeClr>
              </a:gs>
            </a:gsLst>
            <a:lin ang="16200000" scaled="1"/>
            <a:tileRect/>
          </a:gra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13" name="Snip Single Corner Rectangle 12">
            <a:extLst>
              <a:ext uri="{FF2B5EF4-FFF2-40B4-BE49-F238E27FC236}">
                <a16:creationId xmlns:a16="http://schemas.microsoft.com/office/drawing/2014/main" id="{332A0C7D-01B8-B04D-8990-AAEE0EEC6DC1}"/>
              </a:ext>
            </a:extLst>
          </p:cNvPr>
          <p:cNvSpPr/>
          <p:nvPr userDrawn="1"/>
        </p:nvSpPr>
        <p:spPr>
          <a:xfrm rot="10800000" flipH="1">
            <a:off x="3450384" y="1874624"/>
            <a:ext cx="1709928" cy="468064"/>
          </a:xfrm>
          <a:prstGeom prst="snip1Rect">
            <a:avLst>
              <a:gd name="adj" fmla="val 50000"/>
            </a:avLst>
          </a:prstGeom>
          <a:solidFill>
            <a:srgbClr val="EDF3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91440" rtlCol="0" anchor="ctr">
            <a:scene3d>
              <a:camera prst="orthographicFront">
                <a:rot lat="0" lon="0" rev="10800000"/>
              </a:camera>
              <a:lightRig rig="threePt" dir="t"/>
            </a:scene3d>
          </a:bodyPr>
          <a:lstStyle/>
          <a:p>
            <a:pPr algn="ctr"/>
            <a:endParaRPr lang="en-US" sz="1200" b="1" dirty="0">
              <a:solidFill>
                <a:schemeClr val="tx1"/>
              </a:solidFill>
              <a:latin typeface="Europa-Bold" panose="02000000000000000000" pitchFamily="2" charset="77"/>
              <a:cs typeface="Calibri" panose="020F0502020204030204" pitchFamily="34" charset="0"/>
            </a:endParaRPr>
          </a:p>
        </p:txBody>
      </p:sp>
      <p:sp>
        <p:nvSpPr>
          <p:cNvPr id="27" name="Rectangle 26">
            <a:extLst>
              <a:ext uri="{FF2B5EF4-FFF2-40B4-BE49-F238E27FC236}">
                <a16:creationId xmlns:a16="http://schemas.microsoft.com/office/drawing/2014/main" id="{F78CEA0E-30C0-174E-98B6-B6600F246319}"/>
              </a:ext>
            </a:extLst>
          </p:cNvPr>
          <p:cNvSpPr/>
          <p:nvPr userDrawn="1"/>
        </p:nvSpPr>
        <p:spPr>
          <a:xfrm>
            <a:off x="3316690" y="1970157"/>
            <a:ext cx="1977318" cy="307777"/>
          </a:xfrm>
          <a:prstGeom prst="rect">
            <a:avLst/>
          </a:prstGeom>
        </p:spPr>
        <p:txBody>
          <a:bodyPr wrap="square">
            <a:spAutoFit/>
          </a:bodyPr>
          <a:lstStyle/>
          <a:p>
            <a:pPr algn="ctr"/>
            <a:r>
              <a:rPr lang="en-US" sz="1400" b="1" dirty="0">
                <a:solidFill>
                  <a:schemeClr val="tx1"/>
                </a:solidFill>
                <a:latin typeface="Europa-Bold" panose="02000000000000000000" pitchFamily="2" charset="77"/>
                <a:cs typeface="Calibri" panose="020F0502020204030204" pitchFamily="34" charset="0"/>
              </a:rPr>
              <a:t>$10-25MM</a:t>
            </a:r>
          </a:p>
        </p:txBody>
      </p:sp>
      <p:sp>
        <p:nvSpPr>
          <p:cNvPr id="7" name="Rectangle">
            <a:extLst>
              <a:ext uri="{FF2B5EF4-FFF2-40B4-BE49-F238E27FC236}">
                <a16:creationId xmlns:a16="http://schemas.microsoft.com/office/drawing/2014/main" id="{8006669D-9533-F745-A0ED-EBE216C327AF}"/>
              </a:ext>
            </a:extLst>
          </p:cNvPr>
          <p:cNvSpPr/>
          <p:nvPr userDrawn="1"/>
        </p:nvSpPr>
        <p:spPr>
          <a:xfrm>
            <a:off x="1448128" y="2085668"/>
            <a:ext cx="1728216" cy="4315132"/>
          </a:xfrm>
          <a:prstGeom prst="rect">
            <a:avLst/>
          </a:prstGeom>
          <a:gradFill flip="none" rotWithShape="1">
            <a:gsLst>
              <a:gs pos="99000">
                <a:schemeClr val="tx1">
                  <a:alpha val="20000"/>
                </a:schemeClr>
              </a:gs>
              <a:gs pos="0">
                <a:schemeClr val="tx1">
                  <a:alpha val="6000"/>
                </a:schemeClr>
              </a:gs>
            </a:gsLst>
            <a:lin ang="16200000" scaled="1"/>
            <a:tileRect/>
          </a:gra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dirty="0"/>
          </a:p>
        </p:txBody>
      </p:sp>
      <p:sp>
        <p:nvSpPr>
          <p:cNvPr id="12" name="Snip Single Corner Rectangle 11">
            <a:extLst>
              <a:ext uri="{FF2B5EF4-FFF2-40B4-BE49-F238E27FC236}">
                <a16:creationId xmlns:a16="http://schemas.microsoft.com/office/drawing/2014/main" id="{11913673-B64B-E84B-A5AA-91B58F6BEE73}"/>
              </a:ext>
            </a:extLst>
          </p:cNvPr>
          <p:cNvSpPr/>
          <p:nvPr userDrawn="1"/>
        </p:nvSpPr>
        <p:spPr>
          <a:xfrm rot="10800000" flipH="1">
            <a:off x="1457273" y="1874624"/>
            <a:ext cx="1709928" cy="468064"/>
          </a:xfrm>
          <a:prstGeom prst="snip1Rect">
            <a:avLst>
              <a:gd name="adj" fmla="val 50000"/>
            </a:avLst>
          </a:prstGeom>
          <a:solidFill>
            <a:srgbClr val="EDF3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91440" rtlCol="0" anchor="ctr">
            <a:scene3d>
              <a:camera prst="orthographicFront">
                <a:rot lat="0" lon="0" rev="10800000"/>
              </a:camera>
              <a:lightRig rig="threePt" dir="t"/>
            </a:scene3d>
          </a:bodyPr>
          <a:lstStyle/>
          <a:p>
            <a:pPr algn="ctr"/>
            <a:endParaRPr lang="en-US" sz="1200" b="1" dirty="0">
              <a:solidFill>
                <a:schemeClr val="tx1"/>
              </a:solidFill>
              <a:latin typeface="Europa-Bold" panose="02000000000000000000" pitchFamily="2" charset="77"/>
              <a:cs typeface="Calibri" panose="020F0502020204030204" pitchFamily="34" charset="0"/>
            </a:endParaRPr>
          </a:p>
        </p:txBody>
      </p:sp>
      <p:sp>
        <p:nvSpPr>
          <p:cNvPr id="28" name="Rectangle 27">
            <a:extLst>
              <a:ext uri="{FF2B5EF4-FFF2-40B4-BE49-F238E27FC236}">
                <a16:creationId xmlns:a16="http://schemas.microsoft.com/office/drawing/2014/main" id="{5312935B-51EC-614F-83B2-5B62D4726DBF}"/>
              </a:ext>
            </a:extLst>
          </p:cNvPr>
          <p:cNvSpPr/>
          <p:nvPr userDrawn="1"/>
        </p:nvSpPr>
        <p:spPr>
          <a:xfrm>
            <a:off x="1457273" y="1970157"/>
            <a:ext cx="1709928" cy="307777"/>
          </a:xfrm>
          <a:prstGeom prst="rect">
            <a:avLst/>
          </a:prstGeom>
        </p:spPr>
        <p:txBody>
          <a:bodyPr wrap="square">
            <a:spAutoFit/>
          </a:bodyPr>
          <a:lstStyle/>
          <a:p>
            <a:pPr algn="ctr"/>
            <a:r>
              <a:rPr lang="en-US" sz="1400" b="1" dirty="0">
                <a:solidFill>
                  <a:schemeClr val="tx1"/>
                </a:solidFill>
                <a:latin typeface="Europa-Bold" panose="02000000000000000000" pitchFamily="2" charset="77"/>
                <a:cs typeface="Calibri" panose="020F0502020204030204" pitchFamily="34" charset="0"/>
              </a:rPr>
              <a:t>$1-10MM</a:t>
            </a:r>
          </a:p>
        </p:txBody>
      </p:sp>
      <p:sp>
        <p:nvSpPr>
          <p:cNvPr id="35" name="Text Placeholder 7">
            <a:extLst>
              <a:ext uri="{FF2B5EF4-FFF2-40B4-BE49-F238E27FC236}">
                <a16:creationId xmlns:a16="http://schemas.microsoft.com/office/drawing/2014/main" id="{42BBE839-D149-D94A-B9AC-BAFB13B978BE}"/>
              </a:ext>
            </a:extLst>
          </p:cNvPr>
          <p:cNvSpPr>
            <a:spLocks noGrp="1"/>
          </p:cNvSpPr>
          <p:nvPr userDrawn="1">
            <p:ph type="body" sz="quarter" idx="15"/>
          </p:nvPr>
        </p:nvSpPr>
        <p:spPr>
          <a:xfrm rot="16200000">
            <a:off x="-1285652" y="3879881"/>
            <a:ext cx="3591338" cy="254000"/>
          </a:xfrm>
          <a:prstGeom prst="rect">
            <a:avLst/>
          </a:prstGeom>
        </p:spPr>
        <p:txBody>
          <a:bodyPr/>
          <a:lstStyle>
            <a:lvl1pPr marL="0" indent="0" algn="ctr" defTabSz="914400" rtl="0" eaLnBrk="1" latinLnBrk="0" hangingPunct="1">
              <a:buNone/>
              <a:defRPr lang="en-US" sz="1200" kern="1200" dirty="0" smtClean="0">
                <a:solidFill>
                  <a:srgbClr val="015089"/>
                </a:solidFill>
                <a:latin typeface="Europa-Regular" panose="02000000000000000000" pitchFamily="2" charset="0"/>
                <a:ea typeface="+mn-ea"/>
                <a:cs typeface="+mn-cs"/>
              </a:defRPr>
            </a:lvl1pPr>
            <a:lvl2pPr marL="0" algn="ctr" defTabSz="914400" rtl="0" eaLnBrk="1" latinLnBrk="0" hangingPunct="1">
              <a:defRPr lang="en-US" sz="1200" kern="1200" dirty="0" smtClean="0">
                <a:solidFill>
                  <a:srgbClr val="015089"/>
                </a:solidFill>
                <a:latin typeface="Europa-Regular" panose="02000000000000000000" pitchFamily="2" charset="0"/>
                <a:ea typeface="+mn-ea"/>
                <a:cs typeface="+mn-cs"/>
              </a:defRPr>
            </a:lvl2pPr>
            <a:lvl3pPr marL="0" algn="ctr" defTabSz="914400" rtl="0" eaLnBrk="1" latinLnBrk="0" hangingPunct="1">
              <a:defRPr lang="en-US" sz="1200" kern="1200" dirty="0" smtClean="0">
                <a:solidFill>
                  <a:srgbClr val="015089"/>
                </a:solidFill>
                <a:latin typeface="Europa-Regular" panose="02000000000000000000" pitchFamily="2" charset="0"/>
                <a:ea typeface="+mn-ea"/>
                <a:cs typeface="+mn-cs"/>
              </a:defRPr>
            </a:lvl3pPr>
            <a:lvl4pPr marL="0" algn="ctr" defTabSz="914400" rtl="0" eaLnBrk="1" latinLnBrk="0" hangingPunct="1">
              <a:defRPr lang="en-US" sz="1200" kern="1200" dirty="0" smtClean="0">
                <a:solidFill>
                  <a:srgbClr val="015089"/>
                </a:solidFill>
                <a:latin typeface="Europa-Regular" panose="02000000000000000000" pitchFamily="2" charset="0"/>
                <a:ea typeface="+mn-ea"/>
                <a:cs typeface="+mn-cs"/>
              </a:defRPr>
            </a:lvl4pPr>
            <a:lvl5pPr marL="0" algn="ctr" defTabSz="914400" rtl="0" eaLnBrk="1" latinLnBrk="0" hangingPunct="1">
              <a:defRPr lang="en-US" sz="1200" kern="1200" dirty="0">
                <a:solidFill>
                  <a:srgbClr val="015089"/>
                </a:solidFill>
                <a:latin typeface="Europa-Regular" panose="02000000000000000000" pitchFamily="2" charset="0"/>
                <a:ea typeface="+mn-ea"/>
                <a:cs typeface="+mn-cs"/>
              </a:defRPr>
            </a:lvl5pPr>
          </a:lstStyle>
          <a:p>
            <a:pPr lvl="0"/>
            <a:r>
              <a:rPr lang="en-US" dirty="0"/>
              <a:t>Click to edit</a:t>
            </a:r>
          </a:p>
        </p:txBody>
      </p:sp>
    </p:spTree>
    <p:extLst>
      <p:ext uri="{BB962C8B-B14F-4D97-AF65-F5344CB8AC3E}">
        <p14:creationId xmlns:p14="http://schemas.microsoft.com/office/powerpoint/2010/main" val="4025939199"/>
      </p:ext>
    </p:extLst>
  </p:cSld>
  <p:clrMapOvr>
    <a:masterClrMapping/>
  </p:clrMapOvr>
  <p:extLst>
    <p:ext uri="{DCECCB84-F9BA-43D5-87BE-67443E8EF086}">
      <p15:sldGuideLst xmlns:p15="http://schemas.microsoft.com/office/powerpoint/2012/main">
        <p15:guide id="1" pos="240" userDrawn="1">
          <p15:clr>
            <a:srgbClr val="FBAE40"/>
          </p15:clr>
        </p15:guide>
        <p15:guide id="2" pos="7440" userDrawn="1">
          <p15:clr>
            <a:srgbClr val="FBAE40"/>
          </p15:clr>
        </p15:guide>
        <p15:guide id="3" orient="horz" pos="288" userDrawn="1">
          <p15:clr>
            <a:srgbClr val="FBAE40"/>
          </p15:clr>
        </p15:guide>
        <p15:guide id="4" orient="horz" pos="4032" userDrawn="1">
          <p15:clr>
            <a:srgbClr val="FBAE40"/>
          </p15:clr>
        </p15:guide>
        <p15:guide id="5" orient="horz" pos="1176" userDrawn="1">
          <p15:clr>
            <a:srgbClr val="FBAE40"/>
          </p15:clr>
        </p15:guide>
        <p15:guide id="6" orient="horz" pos="1536" userDrawn="1">
          <p15:clr>
            <a:srgbClr val="FBAE40"/>
          </p15:clr>
        </p15:guide>
        <p15:guide id="7" pos="4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op Title">
    <p:spTree>
      <p:nvGrpSpPr>
        <p:cNvPr id="1" name=""/>
        <p:cNvGrpSpPr/>
        <p:nvPr/>
      </p:nvGrpSpPr>
      <p:grpSpPr>
        <a:xfrm>
          <a:off x="0" y="0"/>
          <a:ext cx="0" cy="0"/>
          <a:chOff x="0" y="0"/>
          <a:chExt cx="0" cy="0"/>
        </a:xfrm>
      </p:grpSpPr>
      <p:sp>
        <p:nvSpPr>
          <p:cNvPr id="4" name="Rechteck 1">
            <a:extLst>
              <a:ext uri="{FF2B5EF4-FFF2-40B4-BE49-F238E27FC236}">
                <a16:creationId xmlns:a16="http://schemas.microsoft.com/office/drawing/2014/main" id="{7BF12283-5054-3F47-8B17-106D9385C60F}"/>
              </a:ext>
            </a:extLst>
          </p:cNvPr>
          <p:cNvSpPr/>
          <p:nvPr userDrawn="1"/>
        </p:nvSpPr>
        <p:spPr>
          <a:xfrm rot="16200000">
            <a:off x="3600451" y="-1733550"/>
            <a:ext cx="4991100" cy="12191999"/>
          </a:xfrm>
          <a:prstGeom prst="rect">
            <a:avLst/>
          </a:prstGeom>
          <a:solidFill>
            <a:srgbClr val="EDF2F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accent2">
                  <a:lumMod val="20000"/>
                  <a:lumOff val="80000"/>
                </a:schemeClr>
              </a:solidFill>
            </a:endParaRPr>
          </a:p>
        </p:txBody>
      </p:sp>
      <p:sp>
        <p:nvSpPr>
          <p:cNvPr id="14" name="Title 10">
            <a:extLst>
              <a:ext uri="{FF2B5EF4-FFF2-40B4-BE49-F238E27FC236}">
                <a16:creationId xmlns:a16="http://schemas.microsoft.com/office/drawing/2014/main" id="{AAF23EAE-CEB6-5F42-B613-CE326F083678}"/>
              </a:ext>
            </a:extLst>
          </p:cNvPr>
          <p:cNvSpPr>
            <a:spLocks noGrp="1"/>
          </p:cNvSpPr>
          <p:nvPr>
            <p:ph type="title"/>
          </p:nvPr>
        </p:nvSpPr>
        <p:spPr>
          <a:xfrm>
            <a:off x="393191" y="444249"/>
            <a:ext cx="6081749" cy="376438"/>
          </a:xfrm>
          <a:prstGeom prst="rect">
            <a:avLst/>
          </a:prstGeom>
        </p:spPr>
        <p:txBody>
          <a:bodyPr lIns="0" tIns="0" rIns="0" bIns="0"/>
          <a:lstStyle>
            <a:lvl1pPr>
              <a:defRPr lang="en-US" sz="1800" b="0" i="0" kern="1200" dirty="0" smtClean="0">
                <a:solidFill>
                  <a:schemeClr val="accent2"/>
                </a:solidFill>
                <a:latin typeface="Europa-Bold" panose="02000000000000000000" pitchFamily="2" charset="77"/>
                <a:ea typeface="+mj-ea"/>
                <a:cs typeface="Calibri" panose="020F0502020204030204" pitchFamily="34" charset="0"/>
              </a:defRPr>
            </a:lvl1pPr>
          </a:lstStyle>
          <a:p>
            <a:r>
              <a:rPr lang="en-US" dirty="0"/>
              <a:t>Click to edit Master title style</a:t>
            </a:r>
          </a:p>
        </p:txBody>
      </p:sp>
      <p:sp>
        <p:nvSpPr>
          <p:cNvPr id="15" name="Text Placeholder 12">
            <a:extLst>
              <a:ext uri="{FF2B5EF4-FFF2-40B4-BE49-F238E27FC236}">
                <a16:creationId xmlns:a16="http://schemas.microsoft.com/office/drawing/2014/main" id="{D23F96FF-546E-C548-A6E1-A103A60578E9}"/>
              </a:ext>
            </a:extLst>
          </p:cNvPr>
          <p:cNvSpPr>
            <a:spLocks noGrp="1"/>
          </p:cNvSpPr>
          <p:nvPr>
            <p:ph type="body" sz="quarter" idx="10"/>
          </p:nvPr>
        </p:nvSpPr>
        <p:spPr>
          <a:xfrm>
            <a:off x="393192" y="820686"/>
            <a:ext cx="11405616" cy="550914"/>
          </a:xfrm>
          <a:prstGeom prst="rect">
            <a:avLst/>
          </a:prstGeom>
        </p:spPr>
        <p:txBody>
          <a:bodyPr lIns="0" tIns="0" rIns="0" bIns="0"/>
          <a:lstStyle>
            <a:lvl1pPr marL="0" indent="0">
              <a:buNone/>
              <a:defRPr lang="en-US" sz="3600" b="1" i="0" kern="1200" dirty="0" smtClean="0">
                <a:solidFill>
                  <a:schemeClr val="tx1"/>
                </a:solidFill>
                <a:latin typeface="Noe Display Bold" panose="020A0500090400000002" pitchFamily="18" charset="77"/>
                <a:ea typeface="+mj-ea"/>
                <a:cs typeface="+mj-cs"/>
              </a:defRPr>
            </a:lvl1pPr>
          </a:lstStyle>
          <a:p>
            <a:pPr lvl="0"/>
            <a:r>
              <a:rPr lang="en-US" dirty="0"/>
              <a:t>Click to edit Master text styles</a:t>
            </a:r>
          </a:p>
        </p:txBody>
      </p:sp>
      <p:sp>
        <p:nvSpPr>
          <p:cNvPr id="6" name="Text Placeholder 4">
            <a:extLst>
              <a:ext uri="{FF2B5EF4-FFF2-40B4-BE49-F238E27FC236}">
                <a16:creationId xmlns:a16="http://schemas.microsoft.com/office/drawing/2014/main" id="{07EF447B-0128-BE4E-9FDB-79156D20B7D5}"/>
              </a:ext>
            </a:extLst>
          </p:cNvPr>
          <p:cNvSpPr>
            <a:spLocks noGrp="1"/>
          </p:cNvSpPr>
          <p:nvPr>
            <p:ph type="body" sz="quarter" idx="14" hasCustomPrompt="1"/>
          </p:nvPr>
        </p:nvSpPr>
        <p:spPr>
          <a:xfrm>
            <a:off x="402156" y="6516618"/>
            <a:ext cx="5245609" cy="258582"/>
          </a:xfrm>
          <a:prstGeom prst="rect">
            <a:avLst/>
          </a:prstGeom>
        </p:spPr>
        <p:txBody>
          <a:bodyPr lIns="0" tIns="0" rIns="0" bIns="0"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sz="800" kern="1200">
                <a:solidFill>
                  <a:srgbClr val="54585A"/>
                </a:solidFill>
                <a:latin typeface="Europa-Light" panose="02000000000000000000" pitchFamily="2" charset="0"/>
                <a:ea typeface="+mn-ea"/>
                <a:cs typeface="+mn-cs"/>
              </a:defRPr>
            </a:lvl1pPr>
            <a:lvl2pPr marL="0" algn="l" defTabSz="914400" rtl="0" eaLnBrk="1" latinLnBrk="0" hangingPunct="1">
              <a:defRPr lang="en-US" sz="800" kern="1200" dirty="0" smtClean="0">
                <a:solidFill>
                  <a:srgbClr val="54585A"/>
                </a:solidFill>
                <a:latin typeface="Europa-Light" panose="02000000000000000000" pitchFamily="2" charset="0"/>
                <a:ea typeface="+mn-ea"/>
                <a:cs typeface="+mn-cs"/>
              </a:defRPr>
            </a:lvl2pPr>
            <a:lvl3pPr marL="0" algn="l" defTabSz="914400" rtl="0" eaLnBrk="1" latinLnBrk="0" hangingPunct="1">
              <a:defRPr lang="en-US" sz="800" kern="1200" dirty="0" smtClean="0">
                <a:solidFill>
                  <a:srgbClr val="54585A"/>
                </a:solidFill>
                <a:latin typeface="Europa-Light" panose="02000000000000000000" pitchFamily="2" charset="0"/>
                <a:ea typeface="+mn-ea"/>
                <a:cs typeface="+mn-cs"/>
              </a:defRPr>
            </a:lvl3pPr>
            <a:lvl4pPr marL="0" algn="l" defTabSz="914400" rtl="0" eaLnBrk="1" latinLnBrk="0" hangingPunct="1">
              <a:defRPr lang="en-US" sz="800" kern="1200" dirty="0" smtClean="0">
                <a:solidFill>
                  <a:srgbClr val="54585A"/>
                </a:solidFill>
                <a:latin typeface="Europa-Light" panose="02000000000000000000" pitchFamily="2" charset="0"/>
                <a:ea typeface="+mn-ea"/>
                <a:cs typeface="+mn-cs"/>
              </a:defRPr>
            </a:lvl4pPr>
            <a:lvl5pPr marL="0" algn="l" defTabSz="914400" rtl="0" eaLnBrk="1" latinLnBrk="0" hangingPunct="1">
              <a:defRPr lang="en-US" sz="800" kern="1200" dirty="0">
                <a:solidFill>
                  <a:srgbClr val="54585A"/>
                </a:solidFill>
                <a:latin typeface="Europa-Light" panose="02000000000000000000" pitchFamily="2" charset="0"/>
                <a:ea typeface="+mn-ea"/>
                <a:cs typeface="+mn-cs"/>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800" dirty="0">
                <a:solidFill>
                  <a:srgbClr val="54585A"/>
                </a:solidFill>
                <a:latin typeface="Europa-Light" panose="02000000000000000000" pitchFamily="2" charset="0"/>
              </a:rPr>
              <a:t>Footer Notes Here</a:t>
            </a:r>
          </a:p>
        </p:txBody>
      </p:sp>
      <p:sp>
        <p:nvSpPr>
          <p:cNvPr id="11" name="Rectangle">
            <a:extLst>
              <a:ext uri="{FF2B5EF4-FFF2-40B4-BE49-F238E27FC236}">
                <a16:creationId xmlns:a16="http://schemas.microsoft.com/office/drawing/2014/main" id="{C2D6CFCB-BA3F-8D43-A549-DC01294933F3}"/>
              </a:ext>
            </a:extLst>
          </p:cNvPr>
          <p:cNvSpPr/>
          <p:nvPr userDrawn="1"/>
        </p:nvSpPr>
        <p:spPr>
          <a:xfrm>
            <a:off x="9420574" y="2085668"/>
            <a:ext cx="1728216" cy="4315132"/>
          </a:xfrm>
          <a:prstGeom prst="rect">
            <a:avLst/>
          </a:prstGeom>
          <a:gradFill flip="none" rotWithShape="1">
            <a:gsLst>
              <a:gs pos="99000">
                <a:schemeClr val="tx1">
                  <a:alpha val="20000"/>
                </a:schemeClr>
              </a:gs>
              <a:gs pos="0">
                <a:schemeClr val="tx1">
                  <a:alpha val="6000"/>
                </a:schemeClr>
              </a:gs>
            </a:gsLst>
            <a:lin ang="16200000" scaled="1"/>
            <a:tileRect/>
          </a:gra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19" name="Snip Single Corner Rectangle 18">
            <a:extLst>
              <a:ext uri="{FF2B5EF4-FFF2-40B4-BE49-F238E27FC236}">
                <a16:creationId xmlns:a16="http://schemas.microsoft.com/office/drawing/2014/main" id="{AD57CD3B-3341-2940-9F97-156E95F84003}"/>
              </a:ext>
            </a:extLst>
          </p:cNvPr>
          <p:cNvSpPr/>
          <p:nvPr userDrawn="1"/>
        </p:nvSpPr>
        <p:spPr>
          <a:xfrm rot="10800000" flipH="1">
            <a:off x="9429718" y="2076330"/>
            <a:ext cx="1709928" cy="468064"/>
          </a:xfrm>
          <a:prstGeom prst="snip1Rect">
            <a:avLst>
              <a:gd name="adj" fmla="val 50000"/>
            </a:avLst>
          </a:prstGeom>
          <a:solidFill>
            <a:srgbClr val="EDF3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91440" rtlCol="0" anchor="ctr">
            <a:scene3d>
              <a:camera prst="orthographicFront">
                <a:rot lat="0" lon="0" rev="10800000"/>
              </a:camera>
              <a:lightRig rig="threePt" dir="t"/>
            </a:scene3d>
          </a:bodyPr>
          <a:lstStyle/>
          <a:p>
            <a:pPr algn="ctr"/>
            <a:endParaRPr lang="en-US" sz="1200" b="1" dirty="0">
              <a:solidFill>
                <a:schemeClr val="tx1"/>
              </a:solidFill>
              <a:latin typeface="Europa-Bold" panose="02000000000000000000" pitchFamily="2" charset="77"/>
              <a:cs typeface="Calibri" panose="020F0502020204030204" pitchFamily="34" charset="0"/>
            </a:endParaRPr>
          </a:p>
        </p:txBody>
      </p:sp>
      <p:sp>
        <p:nvSpPr>
          <p:cNvPr id="24" name="Rectangle 23">
            <a:extLst>
              <a:ext uri="{FF2B5EF4-FFF2-40B4-BE49-F238E27FC236}">
                <a16:creationId xmlns:a16="http://schemas.microsoft.com/office/drawing/2014/main" id="{B2B3DD33-A812-4A41-A170-52A5F11DFF1F}"/>
              </a:ext>
            </a:extLst>
          </p:cNvPr>
          <p:cNvSpPr/>
          <p:nvPr userDrawn="1"/>
        </p:nvSpPr>
        <p:spPr>
          <a:xfrm>
            <a:off x="9373871" y="2171862"/>
            <a:ext cx="1821624" cy="307777"/>
          </a:xfrm>
          <a:prstGeom prst="rect">
            <a:avLst/>
          </a:prstGeom>
        </p:spPr>
        <p:txBody>
          <a:bodyPr wrap="square">
            <a:spAutoFit/>
          </a:bodyPr>
          <a:lstStyle/>
          <a:p>
            <a:pPr algn="ctr"/>
            <a:r>
              <a:rPr lang="en-US" sz="1400" b="1" dirty="0">
                <a:solidFill>
                  <a:schemeClr val="tx1"/>
                </a:solidFill>
                <a:latin typeface="Europa-Bold" panose="02000000000000000000" pitchFamily="2" charset="77"/>
                <a:cs typeface="Calibri" panose="020F0502020204030204" pitchFamily="34" charset="0"/>
              </a:rPr>
              <a:t>$</a:t>
            </a:r>
            <a:r>
              <a:rPr lang="en-US" sz="1400" b="1" kern="1200" dirty="0">
                <a:solidFill>
                  <a:schemeClr val="tx1"/>
                </a:solidFill>
                <a:latin typeface="Europa-Bold" panose="02000000000000000000" pitchFamily="2" charset="77"/>
                <a:ea typeface="+mn-ea"/>
                <a:cs typeface="Calibri" panose="020F0502020204030204" pitchFamily="34" charset="0"/>
              </a:rPr>
              <a:t>100MM+</a:t>
            </a:r>
          </a:p>
        </p:txBody>
      </p:sp>
      <p:sp>
        <p:nvSpPr>
          <p:cNvPr id="10" name="Rectangle">
            <a:extLst>
              <a:ext uri="{FF2B5EF4-FFF2-40B4-BE49-F238E27FC236}">
                <a16:creationId xmlns:a16="http://schemas.microsoft.com/office/drawing/2014/main" id="{BF57A177-0349-4241-B92E-6158C8039722}"/>
              </a:ext>
            </a:extLst>
          </p:cNvPr>
          <p:cNvSpPr/>
          <p:nvPr userDrawn="1"/>
        </p:nvSpPr>
        <p:spPr>
          <a:xfrm>
            <a:off x="7427464" y="2085668"/>
            <a:ext cx="1728216" cy="4315132"/>
          </a:xfrm>
          <a:prstGeom prst="rect">
            <a:avLst/>
          </a:prstGeom>
          <a:gradFill flip="none" rotWithShape="1">
            <a:gsLst>
              <a:gs pos="99000">
                <a:schemeClr val="tx1">
                  <a:alpha val="20000"/>
                </a:schemeClr>
              </a:gs>
              <a:gs pos="0">
                <a:schemeClr val="tx1">
                  <a:alpha val="6000"/>
                </a:schemeClr>
              </a:gs>
            </a:gsLst>
            <a:lin ang="16200000" scaled="1"/>
            <a:tileRect/>
          </a:gra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18" name="Snip Single Corner Rectangle 17">
            <a:extLst>
              <a:ext uri="{FF2B5EF4-FFF2-40B4-BE49-F238E27FC236}">
                <a16:creationId xmlns:a16="http://schemas.microsoft.com/office/drawing/2014/main" id="{CFDB488A-E501-7444-9D61-738D2F1DFAF5}"/>
              </a:ext>
            </a:extLst>
          </p:cNvPr>
          <p:cNvSpPr/>
          <p:nvPr userDrawn="1"/>
        </p:nvSpPr>
        <p:spPr>
          <a:xfrm rot="10800000" flipH="1">
            <a:off x="7436608" y="2076329"/>
            <a:ext cx="1709928" cy="468064"/>
          </a:xfrm>
          <a:prstGeom prst="snip1Rect">
            <a:avLst>
              <a:gd name="adj" fmla="val 50000"/>
            </a:avLst>
          </a:prstGeom>
          <a:solidFill>
            <a:srgbClr val="EDF3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91440" rtlCol="0" anchor="ctr">
            <a:scene3d>
              <a:camera prst="orthographicFront">
                <a:rot lat="0" lon="0" rev="10800000"/>
              </a:camera>
              <a:lightRig rig="threePt" dir="t"/>
            </a:scene3d>
          </a:bodyPr>
          <a:lstStyle/>
          <a:p>
            <a:pPr algn="ctr"/>
            <a:endParaRPr lang="en-US" sz="1200" b="1" dirty="0">
              <a:solidFill>
                <a:schemeClr val="tx1"/>
              </a:solidFill>
              <a:latin typeface="Europa-Bold" panose="02000000000000000000" pitchFamily="2" charset="77"/>
              <a:cs typeface="Calibri" panose="020F0502020204030204" pitchFamily="34" charset="0"/>
            </a:endParaRPr>
          </a:p>
        </p:txBody>
      </p:sp>
      <p:sp>
        <p:nvSpPr>
          <p:cNvPr id="25" name="Rectangle 24">
            <a:extLst>
              <a:ext uri="{FF2B5EF4-FFF2-40B4-BE49-F238E27FC236}">
                <a16:creationId xmlns:a16="http://schemas.microsoft.com/office/drawing/2014/main" id="{236E953A-AC7D-1240-A1C8-3C3CE4E1B6CF}"/>
              </a:ext>
            </a:extLst>
          </p:cNvPr>
          <p:cNvSpPr/>
          <p:nvPr userDrawn="1"/>
        </p:nvSpPr>
        <p:spPr>
          <a:xfrm>
            <a:off x="7218298" y="2171862"/>
            <a:ext cx="2146550" cy="307777"/>
          </a:xfrm>
          <a:prstGeom prst="rect">
            <a:avLst/>
          </a:prstGeom>
        </p:spPr>
        <p:txBody>
          <a:bodyPr wrap="square">
            <a:spAutoFit/>
          </a:bodyPr>
          <a:lstStyle/>
          <a:p>
            <a:pPr algn="ctr"/>
            <a:r>
              <a:rPr lang="en-US" sz="1400" b="1" dirty="0">
                <a:solidFill>
                  <a:schemeClr val="tx1"/>
                </a:solidFill>
                <a:latin typeface="Europa-Bold" panose="02000000000000000000" pitchFamily="2" charset="77"/>
                <a:cs typeface="Calibri" panose="020F0502020204030204" pitchFamily="34" charset="0"/>
              </a:rPr>
              <a:t>$50-100MM</a:t>
            </a:r>
          </a:p>
        </p:txBody>
      </p:sp>
      <p:sp>
        <p:nvSpPr>
          <p:cNvPr id="9" name="Rectangle">
            <a:extLst>
              <a:ext uri="{FF2B5EF4-FFF2-40B4-BE49-F238E27FC236}">
                <a16:creationId xmlns:a16="http://schemas.microsoft.com/office/drawing/2014/main" id="{B6447BE7-45B3-ED4C-A53E-FF11BB65C9E6}"/>
              </a:ext>
            </a:extLst>
          </p:cNvPr>
          <p:cNvSpPr/>
          <p:nvPr userDrawn="1"/>
        </p:nvSpPr>
        <p:spPr>
          <a:xfrm>
            <a:off x="5434352" y="2085668"/>
            <a:ext cx="1728216" cy="4315132"/>
          </a:xfrm>
          <a:prstGeom prst="rect">
            <a:avLst/>
          </a:prstGeom>
          <a:gradFill flip="none" rotWithShape="1">
            <a:gsLst>
              <a:gs pos="99000">
                <a:schemeClr val="tx1">
                  <a:alpha val="20000"/>
                </a:schemeClr>
              </a:gs>
              <a:gs pos="0">
                <a:schemeClr val="tx1">
                  <a:alpha val="6000"/>
                </a:schemeClr>
              </a:gs>
            </a:gsLst>
            <a:lin ang="16200000" scaled="1"/>
            <a:tileRect/>
          </a:gra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16" name="Snip Single Corner Rectangle 15">
            <a:extLst>
              <a:ext uri="{FF2B5EF4-FFF2-40B4-BE49-F238E27FC236}">
                <a16:creationId xmlns:a16="http://schemas.microsoft.com/office/drawing/2014/main" id="{653D612F-C8DD-5646-8FA1-FB67B8069ABA}"/>
              </a:ext>
            </a:extLst>
          </p:cNvPr>
          <p:cNvSpPr/>
          <p:nvPr userDrawn="1"/>
        </p:nvSpPr>
        <p:spPr>
          <a:xfrm rot="10800000" flipH="1">
            <a:off x="5443496" y="2076330"/>
            <a:ext cx="1709928" cy="468064"/>
          </a:xfrm>
          <a:prstGeom prst="snip1Rect">
            <a:avLst>
              <a:gd name="adj" fmla="val 50000"/>
            </a:avLst>
          </a:prstGeom>
          <a:solidFill>
            <a:srgbClr val="EDF3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91440" rtlCol="0" anchor="ctr">
            <a:scene3d>
              <a:camera prst="orthographicFront">
                <a:rot lat="0" lon="0" rev="10800000"/>
              </a:camera>
              <a:lightRig rig="threePt" dir="t"/>
            </a:scene3d>
          </a:bodyPr>
          <a:lstStyle/>
          <a:p>
            <a:pPr algn="ctr"/>
            <a:endParaRPr lang="en-US" sz="1200" b="1" dirty="0">
              <a:solidFill>
                <a:schemeClr val="tx1"/>
              </a:solidFill>
              <a:latin typeface="Europa-Bold" panose="02000000000000000000" pitchFamily="2" charset="77"/>
              <a:cs typeface="Calibri" panose="020F0502020204030204" pitchFamily="34" charset="0"/>
            </a:endParaRPr>
          </a:p>
        </p:txBody>
      </p:sp>
      <p:sp>
        <p:nvSpPr>
          <p:cNvPr id="26" name="Rectangle 25">
            <a:extLst>
              <a:ext uri="{FF2B5EF4-FFF2-40B4-BE49-F238E27FC236}">
                <a16:creationId xmlns:a16="http://schemas.microsoft.com/office/drawing/2014/main" id="{CB4C8E68-693A-5B47-AD6B-F9ED6DC0CD8A}"/>
              </a:ext>
            </a:extLst>
          </p:cNvPr>
          <p:cNvSpPr/>
          <p:nvPr userDrawn="1"/>
        </p:nvSpPr>
        <p:spPr>
          <a:xfrm>
            <a:off x="5309802" y="2171862"/>
            <a:ext cx="1977318" cy="307777"/>
          </a:xfrm>
          <a:prstGeom prst="rect">
            <a:avLst/>
          </a:prstGeom>
        </p:spPr>
        <p:txBody>
          <a:bodyPr wrap="square">
            <a:spAutoFit/>
          </a:bodyPr>
          <a:lstStyle/>
          <a:p>
            <a:pPr algn="ctr"/>
            <a:r>
              <a:rPr lang="en-US" sz="1400" b="1" dirty="0">
                <a:solidFill>
                  <a:schemeClr val="tx1"/>
                </a:solidFill>
                <a:latin typeface="Europa-Bold" panose="02000000000000000000" pitchFamily="2" charset="77"/>
                <a:cs typeface="Calibri" panose="020F0502020204030204" pitchFamily="34" charset="0"/>
              </a:rPr>
              <a:t>$25-50MM</a:t>
            </a:r>
          </a:p>
        </p:txBody>
      </p:sp>
      <p:sp>
        <p:nvSpPr>
          <p:cNvPr id="8" name="Rectangle">
            <a:extLst>
              <a:ext uri="{FF2B5EF4-FFF2-40B4-BE49-F238E27FC236}">
                <a16:creationId xmlns:a16="http://schemas.microsoft.com/office/drawing/2014/main" id="{55BAE183-8CAB-D741-A946-A304C9D0693B}"/>
              </a:ext>
            </a:extLst>
          </p:cNvPr>
          <p:cNvSpPr/>
          <p:nvPr userDrawn="1"/>
        </p:nvSpPr>
        <p:spPr>
          <a:xfrm>
            <a:off x="3441240" y="2085668"/>
            <a:ext cx="1728216" cy="4315132"/>
          </a:xfrm>
          <a:prstGeom prst="rect">
            <a:avLst/>
          </a:prstGeom>
          <a:gradFill flip="none" rotWithShape="1">
            <a:gsLst>
              <a:gs pos="99000">
                <a:schemeClr val="tx1">
                  <a:alpha val="20000"/>
                </a:schemeClr>
              </a:gs>
              <a:gs pos="0">
                <a:schemeClr val="tx1">
                  <a:alpha val="6000"/>
                </a:schemeClr>
              </a:gs>
            </a:gsLst>
            <a:lin ang="16200000" scaled="1"/>
            <a:tileRect/>
          </a:gra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13" name="Snip Single Corner Rectangle 12">
            <a:extLst>
              <a:ext uri="{FF2B5EF4-FFF2-40B4-BE49-F238E27FC236}">
                <a16:creationId xmlns:a16="http://schemas.microsoft.com/office/drawing/2014/main" id="{332A0C7D-01B8-B04D-8990-AAEE0EEC6DC1}"/>
              </a:ext>
            </a:extLst>
          </p:cNvPr>
          <p:cNvSpPr/>
          <p:nvPr userDrawn="1"/>
        </p:nvSpPr>
        <p:spPr>
          <a:xfrm rot="10800000" flipH="1">
            <a:off x="3450384" y="2076329"/>
            <a:ext cx="1709928" cy="468064"/>
          </a:xfrm>
          <a:prstGeom prst="snip1Rect">
            <a:avLst>
              <a:gd name="adj" fmla="val 50000"/>
            </a:avLst>
          </a:prstGeom>
          <a:solidFill>
            <a:srgbClr val="EDF3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91440" rtlCol="0" anchor="ctr">
            <a:scene3d>
              <a:camera prst="orthographicFront">
                <a:rot lat="0" lon="0" rev="10800000"/>
              </a:camera>
              <a:lightRig rig="threePt" dir="t"/>
            </a:scene3d>
          </a:bodyPr>
          <a:lstStyle/>
          <a:p>
            <a:pPr algn="ctr"/>
            <a:endParaRPr lang="en-US" sz="1200" b="1" dirty="0">
              <a:solidFill>
                <a:schemeClr val="tx1"/>
              </a:solidFill>
              <a:latin typeface="Europa-Bold" panose="02000000000000000000" pitchFamily="2" charset="77"/>
              <a:cs typeface="Calibri" panose="020F0502020204030204" pitchFamily="34" charset="0"/>
            </a:endParaRPr>
          </a:p>
        </p:txBody>
      </p:sp>
      <p:sp>
        <p:nvSpPr>
          <p:cNvPr id="27" name="Rectangle 26">
            <a:extLst>
              <a:ext uri="{FF2B5EF4-FFF2-40B4-BE49-F238E27FC236}">
                <a16:creationId xmlns:a16="http://schemas.microsoft.com/office/drawing/2014/main" id="{F78CEA0E-30C0-174E-98B6-B6600F246319}"/>
              </a:ext>
            </a:extLst>
          </p:cNvPr>
          <p:cNvSpPr/>
          <p:nvPr userDrawn="1"/>
        </p:nvSpPr>
        <p:spPr>
          <a:xfrm>
            <a:off x="3316690" y="2171862"/>
            <a:ext cx="1977318" cy="307777"/>
          </a:xfrm>
          <a:prstGeom prst="rect">
            <a:avLst/>
          </a:prstGeom>
        </p:spPr>
        <p:txBody>
          <a:bodyPr wrap="square">
            <a:spAutoFit/>
          </a:bodyPr>
          <a:lstStyle/>
          <a:p>
            <a:pPr algn="ctr"/>
            <a:r>
              <a:rPr lang="en-US" sz="1400" b="1" dirty="0">
                <a:solidFill>
                  <a:schemeClr val="tx1"/>
                </a:solidFill>
                <a:latin typeface="Europa-Bold" panose="02000000000000000000" pitchFamily="2" charset="77"/>
                <a:cs typeface="Calibri" panose="020F0502020204030204" pitchFamily="34" charset="0"/>
              </a:rPr>
              <a:t>$10-25MM</a:t>
            </a:r>
          </a:p>
        </p:txBody>
      </p:sp>
      <p:sp>
        <p:nvSpPr>
          <p:cNvPr id="7" name="Rectangle">
            <a:extLst>
              <a:ext uri="{FF2B5EF4-FFF2-40B4-BE49-F238E27FC236}">
                <a16:creationId xmlns:a16="http://schemas.microsoft.com/office/drawing/2014/main" id="{8006669D-9533-F745-A0ED-EBE216C327AF}"/>
              </a:ext>
            </a:extLst>
          </p:cNvPr>
          <p:cNvSpPr/>
          <p:nvPr userDrawn="1"/>
        </p:nvSpPr>
        <p:spPr>
          <a:xfrm>
            <a:off x="1448128" y="2085668"/>
            <a:ext cx="1728216" cy="4315132"/>
          </a:xfrm>
          <a:prstGeom prst="rect">
            <a:avLst/>
          </a:prstGeom>
          <a:gradFill flip="none" rotWithShape="1">
            <a:gsLst>
              <a:gs pos="99000">
                <a:schemeClr val="tx1">
                  <a:alpha val="20000"/>
                </a:schemeClr>
              </a:gs>
              <a:gs pos="0">
                <a:schemeClr val="tx1">
                  <a:alpha val="6000"/>
                </a:schemeClr>
              </a:gs>
            </a:gsLst>
            <a:lin ang="16200000" scaled="1"/>
            <a:tileRect/>
          </a:gra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dirty="0"/>
          </a:p>
        </p:txBody>
      </p:sp>
      <p:sp>
        <p:nvSpPr>
          <p:cNvPr id="12" name="Snip Single Corner Rectangle 11">
            <a:extLst>
              <a:ext uri="{FF2B5EF4-FFF2-40B4-BE49-F238E27FC236}">
                <a16:creationId xmlns:a16="http://schemas.microsoft.com/office/drawing/2014/main" id="{11913673-B64B-E84B-A5AA-91B58F6BEE73}"/>
              </a:ext>
            </a:extLst>
          </p:cNvPr>
          <p:cNvSpPr/>
          <p:nvPr userDrawn="1"/>
        </p:nvSpPr>
        <p:spPr>
          <a:xfrm rot="10800000" flipH="1">
            <a:off x="1457273" y="2076329"/>
            <a:ext cx="1709928" cy="468064"/>
          </a:xfrm>
          <a:prstGeom prst="snip1Rect">
            <a:avLst>
              <a:gd name="adj" fmla="val 50000"/>
            </a:avLst>
          </a:prstGeom>
          <a:solidFill>
            <a:srgbClr val="EDF3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91440" rtlCol="0" anchor="ctr">
            <a:scene3d>
              <a:camera prst="orthographicFront">
                <a:rot lat="0" lon="0" rev="10800000"/>
              </a:camera>
              <a:lightRig rig="threePt" dir="t"/>
            </a:scene3d>
          </a:bodyPr>
          <a:lstStyle/>
          <a:p>
            <a:pPr algn="ctr"/>
            <a:endParaRPr lang="en-US" sz="1200" b="1" dirty="0">
              <a:solidFill>
                <a:schemeClr val="tx1"/>
              </a:solidFill>
              <a:latin typeface="Europa-Bold" panose="02000000000000000000" pitchFamily="2" charset="77"/>
              <a:cs typeface="Calibri" panose="020F0502020204030204" pitchFamily="34" charset="0"/>
            </a:endParaRPr>
          </a:p>
        </p:txBody>
      </p:sp>
      <p:sp>
        <p:nvSpPr>
          <p:cNvPr id="28" name="Rectangle 27">
            <a:extLst>
              <a:ext uri="{FF2B5EF4-FFF2-40B4-BE49-F238E27FC236}">
                <a16:creationId xmlns:a16="http://schemas.microsoft.com/office/drawing/2014/main" id="{5312935B-51EC-614F-83B2-5B62D4726DBF}"/>
              </a:ext>
            </a:extLst>
          </p:cNvPr>
          <p:cNvSpPr/>
          <p:nvPr userDrawn="1"/>
        </p:nvSpPr>
        <p:spPr>
          <a:xfrm>
            <a:off x="1457273" y="2171862"/>
            <a:ext cx="1709928" cy="307777"/>
          </a:xfrm>
          <a:prstGeom prst="rect">
            <a:avLst/>
          </a:prstGeom>
        </p:spPr>
        <p:txBody>
          <a:bodyPr wrap="square">
            <a:spAutoFit/>
          </a:bodyPr>
          <a:lstStyle/>
          <a:p>
            <a:pPr algn="ctr"/>
            <a:r>
              <a:rPr lang="en-US" sz="1400" b="1" dirty="0">
                <a:solidFill>
                  <a:schemeClr val="tx1"/>
                </a:solidFill>
                <a:latin typeface="Europa-Bold" panose="02000000000000000000" pitchFamily="2" charset="77"/>
                <a:cs typeface="Calibri" panose="020F0502020204030204" pitchFamily="34" charset="0"/>
              </a:rPr>
              <a:t>$1-10MM</a:t>
            </a:r>
          </a:p>
        </p:txBody>
      </p:sp>
      <p:sp>
        <p:nvSpPr>
          <p:cNvPr id="35" name="Text Placeholder 7">
            <a:extLst>
              <a:ext uri="{FF2B5EF4-FFF2-40B4-BE49-F238E27FC236}">
                <a16:creationId xmlns:a16="http://schemas.microsoft.com/office/drawing/2014/main" id="{42BBE839-D149-D94A-B9AC-BAFB13B978BE}"/>
              </a:ext>
            </a:extLst>
          </p:cNvPr>
          <p:cNvSpPr>
            <a:spLocks noGrp="1"/>
          </p:cNvSpPr>
          <p:nvPr userDrawn="1">
            <p:ph type="body" sz="quarter" idx="15"/>
          </p:nvPr>
        </p:nvSpPr>
        <p:spPr>
          <a:xfrm rot="16200000">
            <a:off x="-1285652" y="3879881"/>
            <a:ext cx="3591338" cy="254000"/>
          </a:xfrm>
          <a:prstGeom prst="rect">
            <a:avLst/>
          </a:prstGeom>
        </p:spPr>
        <p:txBody>
          <a:bodyPr/>
          <a:lstStyle>
            <a:lvl1pPr marL="0" indent="0" algn="ctr" defTabSz="914400" rtl="0" eaLnBrk="1" latinLnBrk="0" hangingPunct="1">
              <a:buNone/>
              <a:defRPr lang="en-US" sz="1200" kern="1200" dirty="0" smtClean="0">
                <a:solidFill>
                  <a:srgbClr val="015089"/>
                </a:solidFill>
                <a:latin typeface="Europa-Regular" panose="02000000000000000000" pitchFamily="2" charset="0"/>
                <a:ea typeface="+mn-ea"/>
                <a:cs typeface="+mn-cs"/>
              </a:defRPr>
            </a:lvl1pPr>
            <a:lvl2pPr marL="0" algn="ctr" defTabSz="914400" rtl="0" eaLnBrk="1" latinLnBrk="0" hangingPunct="1">
              <a:defRPr lang="en-US" sz="1200" kern="1200" dirty="0" smtClean="0">
                <a:solidFill>
                  <a:srgbClr val="015089"/>
                </a:solidFill>
                <a:latin typeface="Europa-Regular" panose="02000000000000000000" pitchFamily="2" charset="0"/>
                <a:ea typeface="+mn-ea"/>
                <a:cs typeface="+mn-cs"/>
              </a:defRPr>
            </a:lvl2pPr>
            <a:lvl3pPr marL="0" algn="ctr" defTabSz="914400" rtl="0" eaLnBrk="1" latinLnBrk="0" hangingPunct="1">
              <a:defRPr lang="en-US" sz="1200" kern="1200" dirty="0" smtClean="0">
                <a:solidFill>
                  <a:srgbClr val="015089"/>
                </a:solidFill>
                <a:latin typeface="Europa-Regular" panose="02000000000000000000" pitchFamily="2" charset="0"/>
                <a:ea typeface="+mn-ea"/>
                <a:cs typeface="+mn-cs"/>
              </a:defRPr>
            </a:lvl3pPr>
            <a:lvl4pPr marL="0" algn="ctr" defTabSz="914400" rtl="0" eaLnBrk="1" latinLnBrk="0" hangingPunct="1">
              <a:defRPr lang="en-US" sz="1200" kern="1200" dirty="0" smtClean="0">
                <a:solidFill>
                  <a:srgbClr val="015089"/>
                </a:solidFill>
                <a:latin typeface="Europa-Regular" panose="02000000000000000000" pitchFamily="2" charset="0"/>
                <a:ea typeface="+mn-ea"/>
                <a:cs typeface="+mn-cs"/>
              </a:defRPr>
            </a:lvl4pPr>
            <a:lvl5pPr marL="0" algn="ctr" defTabSz="914400" rtl="0" eaLnBrk="1" latinLnBrk="0" hangingPunct="1">
              <a:defRPr lang="en-US" sz="1200" kern="1200" dirty="0">
                <a:solidFill>
                  <a:srgbClr val="015089"/>
                </a:solidFill>
                <a:latin typeface="Europa-Regular" panose="02000000000000000000" pitchFamily="2" charset="0"/>
                <a:ea typeface="+mn-ea"/>
                <a:cs typeface="+mn-cs"/>
              </a:defRPr>
            </a:lvl5pPr>
          </a:lstStyle>
          <a:p>
            <a:pPr lvl="0"/>
            <a:r>
              <a:rPr lang="en-US" dirty="0"/>
              <a:t>Click to edit</a:t>
            </a:r>
          </a:p>
        </p:txBody>
      </p:sp>
    </p:spTree>
    <p:extLst>
      <p:ext uri="{BB962C8B-B14F-4D97-AF65-F5344CB8AC3E}">
        <p14:creationId xmlns:p14="http://schemas.microsoft.com/office/powerpoint/2010/main" val="1013872899"/>
      </p:ext>
    </p:extLst>
  </p:cSld>
  <p:clrMapOvr>
    <a:masterClrMapping/>
  </p:clrMapOvr>
  <p:extLst>
    <p:ext uri="{DCECCB84-F9BA-43D5-87BE-67443E8EF086}">
      <p15:sldGuideLst xmlns:p15="http://schemas.microsoft.com/office/powerpoint/2012/main">
        <p15:guide id="1" pos="240" userDrawn="1">
          <p15:clr>
            <a:srgbClr val="FBAE40"/>
          </p15:clr>
        </p15:guide>
        <p15:guide id="2" pos="7440" userDrawn="1">
          <p15:clr>
            <a:srgbClr val="FBAE40"/>
          </p15:clr>
        </p15:guide>
        <p15:guide id="3" orient="horz" pos="288" userDrawn="1">
          <p15:clr>
            <a:srgbClr val="FBAE40"/>
          </p15:clr>
        </p15:guide>
        <p15:guide id="4" orient="horz" pos="4032" userDrawn="1">
          <p15:clr>
            <a:srgbClr val="FBAE40"/>
          </p15:clr>
        </p15:guide>
        <p15:guide id="5" orient="horz" pos="1176" userDrawn="1">
          <p15:clr>
            <a:srgbClr val="FBAE40"/>
          </p15:clr>
        </p15:guide>
        <p15:guide id="6" orient="horz" pos="1536" userDrawn="1">
          <p15:clr>
            <a:srgbClr val="FBAE40"/>
          </p15:clr>
        </p15:guide>
        <p15:guide id="7" pos="4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8_Top Title">
    <p:spTree>
      <p:nvGrpSpPr>
        <p:cNvPr id="1" name=""/>
        <p:cNvGrpSpPr/>
        <p:nvPr/>
      </p:nvGrpSpPr>
      <p:grpSpPr>
        <a:xfrm>
          <a:off x="0" y="0"/>
          <a:ext cx="0" cy="0"/>
          <a:chOff x="0" y="0"/>
          <a:chExt cx="0" cy="0"/>
        </a:xfrm>
      </p:grpSpPr>
      <p:sp>
        <p:nvSpPr>
          <p:cNvPr id="4" name="Rechteck 1">
            <a:extLst>
              <a:ext uri="{FF2B5EF4-FFF2-40B4-BE49-F238E27FC236}">
                <a16:creationId xmlns:a16="http://schemas.microsoft.com/office/drawing/2014/main" id="{7BF12283-5054-3F47-8B17-106D9385C60F}"/>
              </a:ext>
            </a:extLst>
          </p:cNvPr>
          <p:cNvSpPr/>
          <p:nvPr userDrawn="1"/>
        </p:nvSpPr>
        <p:spPr>
          <a:xfrm rot="16200000">
            <a:off x="3600451" y="-1733550"/>
            <a:ext cx="4991100" cy="12191999"/>
          </a:xfrm>
          <a:prstGeom prst="rect">
            <a:avLst/>
          </a:prstGeom>
          <a:solidFill>
            <a:srgbClr val="EDF2F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accent2">
                  <a:lumMod val="20000"/>
                  <a:lumOff val="80000"/>
                </a:schemeClr>
              </a:solidFill>
            </a:endParaRPr>
          </a:p>
        </p:txBody>
      </p:sp>
      <p:sp>
        <p:nvSpPr>
          <p:cNvPr id="14" name="Title 10">
            <a:extLst>
              <a:ext uri="{FF2B5EF4-FFF2-40B4-BE49-F238E27FC236}">
                <a16:creationId xmlns:a16="http://schemas.microsoft.com/office/drawing/2014/main" id="{AAF23EAE-CEB6-5F42-B613-CE326F083678}"/>
              </a:ext>
            </a:extLst>
          </p:cNvPr>
          <p:cNvSpPr>
            <a:spLocks noGrp="1"/>
          </p:cNvSpPr>
          <p:nvPr>
            <p:ph type="title"/>
          </p:nvPr>
        </p:nvSpPr>
        <p:spPr>
          <a:xfrm>
            <a:off x="393191" y="444249"/>
            <a:ext cx="6081749" cy="376438"/>
          </a:xfrm>
          <a:prstGeom prst="rect">
            <a:avLst/>
          </a:prstGeom>
        </p:spPr>
        <p:txBody>
          <a:bodyPr lIns="0" tIns="0" rIns="0" bIns="0"/>
          <a:lstStyle>
            <a:lvl1pPr>
              <a:defRPr lang="en-US" sz="1800" b="0" i="0" kern="1200" dirty="0" smtClean="0">
                <a:solidFill>
                  <a:schemeClr val="accent2"/>
                </a:solidFill>
                <a:latin typeface="Europa-Bold" panose="02000000000000000000" pitchFamily="2" charset="77"/>
                <a:ea typeface="+mj-ea"/>
                <a:cs typeface="Calibri" panose="020F0502020204030204" pitchFamily="34" charset="0"/>
              </a:defRPr>
            </a:lvl1pPr>
          </a:lstStyle>
          <a:p>
            <a:r>
              <a:rPr lang="en-US" dirty="0"/>
              <a:t>Click to edit Master title style</a:t>
            </a:r>
          </a:p>
        </p:txBody>
      </p:sp>
      <p:sp>
        <p:nvSpPr>
          <p:cNvPr id="15" name="Text Placeholder 12">
            <a:extLst>
              <a:ext uri="{FF2B5EF4-FFF2-40B4-BE49-F238E27FC236}">
                <a16:creationId xmlns:a16="http://schemas.microsoft.com/office/drawing/2014/main" id="{D23F96FF-546E-C548-A6E1-A103A60578E9}"/>
              </a:ext>
            </a:extLst>
          </p:cNvPr>
          <p:cNvSpPr>
            <a:spLocks noGrp="1"/>
          </p:cNvSpPr>
          <p:nvPr>
            <p:ph type="body" sz="quarter" idx="10"/>
          </p:nvPr>
        </p:nvSpPr>
        <p:spPr>
          <a:xfrm>
            <a:off x="393192" y="820686"/>
            <a:ext cx="11405616" cy="550914"/>
          </a:xfrm>
          <a:prstGeom prst="rect">
            <a:avLst/>
          </a:prstGeom>
        </p:spPr>
        <p:txBody>
          <a:bodyPr lIns="0" tIns="0" rIns="0" bIns="0"/>
          <a:lstStyle>
            <a:lvl1pPr marL="0" indent="0">
              <a:buNone/>
              <a:defRPr lang="en-US" sz="3600" b="1" i="0" kern="1200" dirty="0" smtClean="0">
                <a:solidFill>
                  <a:schemeClr val="tx1"/>
                </a:solidFill>
                <a:latin typeface="Noe Display Bold" panose="020A0500090400000002" pitchFamily="18" charset="77"/>
                <a:ea typeface="+mj-ea"/>
                <a:cs typeface="+mj-cs"/>
              </a:defRPr>
            </a:lvl1pPr>
          </a:lstStyle>
          <a:p>
            <a:pPr lvl="0"/>
            <a:r>
              <a:rPr lang="en-US" dirty="0"/>
              <a:t>Click to edit Master text styles</a:t>
            </a:r>
          </a:p>
        </p:txBody>
      </p:sp>
      <p:sp>
        <p:nvSpPr>
          <p:cNvPr id="6" name="Text Placeholder 4">
            <a:extLst>
              <a:ext uri="{FF2B5EF4-FFF2-40B4-BE49-F238E27FC236}">
                <a16:creationId xmlns:a16="http://schemas.microsoft.com/office/drawing/2014/main" id="{07EF447B-0128-BE4E-9FDB-79156D20B7D5}"/>
              </a:ext>
            </a:extLst>
          </p:cNvPr>
          <p:cNvSpPr>
            <a:spLocks noGrp="1"/>
          </p:cNvSpPr>
          <p:nvPr>
            <p:ph type="body" sz="quarter" idx="14" hasCustomPrompt="1"/>
          </p:nvPr>
        </p:nvSpPr>
        <p:spPr>
          <a:xfrm>
            <a:off x="402156" y="6516618"/>
            <a:ext cx="5245609" cy="258582"/>
          </a:xfrm>
          <a:prstGeom prst="rect">
            <a:avLst/>
          </a:prstGeom>
        </p:spPr>
        <p:txBody>
          <a:bodyPr lIns="0" tIns="0" rIns="0" bIns="0"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sz="800" kern="1200">
                <a:solidFill>
                  <a:srgbClr val="54585A"/>
                </a:solidFill>
                <a:latin typeface="Europa-Light" panose="02000000000000000000" pitchFamily="2" charset="0"/>
                <a:ea typeface="+mn-ea"/>
                <a:cs typeface="+mn-cs"/>
              </a:defRPr>
            </a:lvl1pPr>
            <a:lvl2pPr marL="0" algn="l" defTabSz="914400" rtl="0" eaLnBrk="1" latinLnBrk="0" hangingPunct="1">
              <a:defRPr lang="en-US" sz="800" kern="1200" dirty="0" smtClean="0">
                <a:solidFill>
                  <a:srgbClr val="54585A"/>
                </a:solidFill>
                <a:latin typeface="Europa-Light" panose="02000000000000000000" pitchFamily="2" charset="0"/>
                <a:ea typeface="+mn-ea"/>
                <a:cs typeface="+mn-cs"/>
              </a:defRPr>
            </a:lvl2pPr>
            <a:lvl3pPr marL="0" algn="l" defTabSz="914400" rtl="0" eaLnBrk="1" latinLnBrk="0" hangingPunct="1">
              <a:defRPr lang="en-US" sz="800" kern="1200" dirty="0" smtClean="0">
                <a:solidFill>
                  <a:srgbClr val="54585A"/>
                </a:solidFill>
                <a:latin typeface="Europa-Light" panose="02000000000000000000" pitchFamily="2" charset="0"/>
                <a:ea typeface="+mn-ea"/>
                <a:cs typeface="+mn-cs"/>
              </a:defRPr>
            </a:lvl3pPr>
            <a:lvl4pPr marL="0" algn="l" defTabSz="914400" rtl="0" eaLnBrk="1" latinLnBrk="0" hangingPunct="1">
              <a:defRPr lang="en-US" sz="800" kern="1200" dirty="0" smtClean="0">
                <a:solidFill>
                  <a:srgbClr val="54585A"/>
                </a:solidFill>
                <a:latin typeface="Europa-Light" panose="02000000000000000000" pitchFamily="2" charset="0"/>
                <a:ea typeface="+mn-ea"/>
                <a:cs typeface="+mn-cs"/>
              </a:defRPr>
            </a:lvl4pPr>
            <a:lvl5pPr marL="0" algn="l" defTabSz="914400" rtl="0" eaLnBrk="1" latinLnBrk="0" hangingPunct="1">
              <a:defRPr lang="en-US" sz="800" kern="1200" dirty="0">
                <a:solidFill>
                  <a:srgbClr val="54585A"/>
                </a:solidFill>
                <a:latin typeface="Europa-Light" panose="02000000000000000000" pitchFamily="2" charset="0"/>
                <a:ea typeface="+mn-ea"/>
                <a:cs typeface="+mn-cs"/>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800" dirty="0">
                <a:solidFill>
                  <a:srgbClr val="54585A"/>
                </a:solidFill>
                <a:latin typeface="Europa-Light" panose="02000000000000000000" pitchFamily="2" charset="0"/>
              </a:rPr>
              <a:t>Footer Notes Here</a:t>
            </a:r>
          </a:p>
        </p:txBody>
      </p:sp>
      <p:sp>
        <p:nvSpPr>
          <p:cNvPr id="11" name="Rectangle">
            <a:extLst>
              <a:ext uri="{FF2B5EF4-FFF2-40B4-BE49-F238E27FC236}">
                <a16:creationId xmlns:a16="http://schemas.microsoft.com/office/drawing/2014/main" id="{C2D6CFCB-BA3F-8D43-A549-DC01294933F3}"/>
              </a:ext>
            </a:extLst>
          </p:cNvPr>
          <p:cNvSpPr/>
          <p:nvPr userDrawn="1"/>
        </p:nvSpPr>
        <p:spPr>
          <a:xfrm>
            <a:off x="9420574" y="2488922"/>
            <a:ext cx="1728216" cy="3911877"/>
          </a:xfrm>
          <a:prstGeom prst="rect">
            <a:avLst/>
          </a:prstGeom>
          <a:gradFill flip="none" rotWithShape="1">
            <a:gsLst>
              <a:gs pos="99000">
                <a:schemeClr val="tx1">
                  <a:alpha val="20000"/>
                </a:schemeClr>
              </a:gs>
              <a:gs pos="0">
                <a:schemeClr val="tx1">
                  <a:alpha val="6000"/>
                </a:schemeClr>
              </a:gs>
            </a:gsLst>
            <a:lin ang="16200000" scaled="1"/>
            <a:tileRect/>
          </a:gra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19" name="Snip Single Corner Rectangle 18">
            <a:extLst>
              <a:ext uri="{FF2B5EF4-FFF2-40B4-BE49-F238E27FC236}">
                <a16:creationId xmlns:a16="http://schemas.microsoft.com/office/drawing/2014/main" id="{AD57CD3B-3341-2940-9F97-156E95F84003}"/>
              </a:ext>
            </a:extLst>
          </p:cNvPr>
          <p:cNvSpPr/>
          <p:nvPr userDrawn="1"/>
        </p:nvSpPr>
        <p:spPr>
          <a:xfrm rot="10800000" flipH="1">
            <a:off x="9429718" y="2488924"/>
            <a:ext cx="1709928" cy="468064"/>
          </a:xfrm>
          <a:prstGeom prst="snip1Rect">
            <a:avLst>
              <a:gd name="adj" fmla="val 50000"/>
            </a:avLst>
          </a:prstGeom>
          <a:solidFill>
            <a:srgbClr val="EDF3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91440" rtlCol="0" anchor="ctr">
            <a:scene3d>
              <a:camera prst="orthographicFront">
                <a:rot lat="0" lon="0" rev="10800000"/>
              </a:camera>
              <a:lightRig rig="threePt" dir="t"/>
            </a:scene3d>
          </a:bodyPr>
          <a:lstStyle/>
          <a:p>
            <a:pPr algn="ctr"/>
            <a:endParaRPr lang="en-US" sz="1200" b="1" dirty="0">
              <a:solidFill>
                <a:schemeClr val="tx1"/>
              </a:solidFill>
              <a:latin typeface="Europa-Bold" panose="02000000000000000000" pitchFamily="2" charset="77"/>
              <a:cs typeface="Calibri" panose="020F0502020204030204" pitchFamily="34" charset="0"/>
            </a:endParaRPr>
          </a:p>
        </p:txBody>
      </p:sp>
      <p:sp>
        <p:nvSpPr>
          <p:cNvPr id="24" name="Rectangle 23">
            <a:extLst>
              <a:ext uri="{FF2B5EF4-FFF2-40B4-BE49-F238E27FC236}">
                <a16:creationId xmlns:a16="http://schemas.microsoft.com/office/drawing/2014/main" id="{B2B3DD33-A812-4A41-A170-52A5F11DFF1F}"/>
              </a:ext>
            </a:extLst>
          </p:cNvPr>
          <p:cNvSpPr/>
          <p:nvPr userDrawn="1"/>
        </p:nvSpPr>
        <p:spPr>
          <a:xfrm>
            <a:off x="9373871" y="2584456"/>
            <a:ext cx="1821624" cy="307777"/>
          </a:xfrm>
          <a:prstGeom prst="rect">
            <a:avLst/>
          </a:prstGeom>
        </p:spPr>
        <p:txBody>
          <a:bodyPr wrap="square">
            <a:spAutoFit/>
          </a:bodyPr>
          <a:lstStyle/>
          <a:p>
            <a:pPr algn="ctr"/>
            <a:r>
              <a:rPr lang="en-US" sz="1400" b="1" dirty="0">
                <a:solidFill>
                  <a:schemeClr val="tx1"/>
                </a:solidFill>
                <a:latin typeface="Europa-Bold" panose="02000000000000000000" pitchFamily="2" charset="77"/>
                <a:cs typeface="Calibri" panose="020F0502020204030204" pitchFamily="34" charset="0"/>
              </a:rPr>
              <a:t>$</a:t>
            </a:r>
            <a:r>
              <a:rPr lang="en-US" sz="1400" b="1" kern="1200" dirty="0">
                <a:solidFill>
                  <a:schemeClr val="tx1"/>
                </a:solidFill>
                <a:latin typeface="Europa-Bold" panose="02000000000000000000" pitchFamily="2" charset="77"/>
                <a:ea typeface="+mn-ea"/>
                <a:cs typeface="Calibri" panose="020F0502020204030204" pitchFamily="34" charset="0"/>
              </a:rPr>
              <a:t>100MM+</a:t>
            </a:r>
          </a:p>
        </p:txBody>
      </p:sp>
      <p:sp>
        <p:nvSpPr>
          <p:cNvPr id="10" name="Rectangle">
            <a:extLst>
              <a:ext uri="{FF2B5EF4-FFF2-40B4-BE49-F238E27FC236}">
                <a16:creationId xmlns:a16="http://schemas.microsoft.com/office/drawing/2014/main" id="{BF57A177-0349-4241-B92E-6158C8039722}"/>
              </a:ext>
            </a:extLst>
          </p:cNvPr>
          <p:cNvSpPr/>
          <p:nvPr userDrawn="1"/>
        </p:nvSpPr>
        <p:spPr>
          <a:xfrm>
            <a:off x="7427464" y="2488922"/>
            <a:ext cx="1728216" cy="3911877"/>
          </a:xfrm>
          <a:prstGeom prst="rect">
            <a:avLst/>
          </a:prstGeom>
          <a:gradFill flip="none" rotWithShape="1">
            <a:gsLst>
              <a:gs pos="99000">
                <a:schemeClr val="tx1">
                  <a:alpha val="20000"/>
                </a:schemeClr>
              </a:gs>
              <a:gs pos="0">
                <a:schemeClr val="tx1">
                  <a:alpha val="6000"/>
                </a:schemeClr>
              </a:gs>
            </a:gsLst>
            <a:lin ang="16200000" scaled="1"/>
            <a:tileRect/>
          </a:gra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18" name="Snip Single Corner Rectangle 17">
            <a:extLst>
              <a:ext uri="{FF2B5EF4-FFF2-40B4-BE49-F238E27FC236}">
                <a16:creationId xmlns:a16="http://schemas.microsoft.com/office/drawing/2014/main" id="{CFDB488A-E501-7444-9D61-738D2F1DFAF5}"/>
              </a:ext>
            </a:extLst>
          </p:cNvPr>
          <p:cNvSpPr/>
          <p:nvPr userDrawn="1"/>
        </p:nvSpPr>
        <p:spPr>
          <a:xfrm rot="10800000" flipH="1">
            <a:off x="7436608" y="2488923"/>
            <a:ext cx="1709928" cy="468064"/>
          </a:xfrm>
          <a:prstGeom prst="snip1Rect">
            <a:avLst>
              <a:gd name="adj" fmla="val 50000"/>
            </a:avLst>
          </a:prstGeom>
          <a:solidFill>
            <a:srgbClr val="EDF3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91440" rtlCol="0" anchor="ctr">
            <a:scene3d>
              <a:camera prst="orthographicFront">
                <a:rot lat="0" lon="0" rev="10800000"/>
              </a:camera>
              <a:lightRig rig="threePt" dir="t"/>
            </a:scene3d>
          </a:bodyPr>
          <a:lstStyle/>
          <a:p>
            <a:pPr algn="ctr"/>
            <a:endParaRPr lang="en-US" sz="1200" b="1" dirty="0">
              <a:solidFill>
                <a:schemeClr val="tx1"/>
              </a:solidFill>
              <a:latin typeface="Europa-Bold" panose="02000000000000000000" pitchFamily="2" charset="77"/>
              <a:cs typeface="Calibri" panose="020F0502020204030204" pitchFamily="34" charset="0"/>
            </a:endParaRPr>
          </a:p>
        </p:txBody>
      </p:sp>
      <p:sp>
        <p:nvSpPr>
          <p:cNvPr id="25" name="Rectangle 24">
            <a:extLst>
              <a:ext uri="{FF2B5EF4-FFF2-40B4-BE49-F238E27FC236}">
                <a16:creationId xmlns:a16="http://schemas.microsoft.com/office/drawing/2014/main" id="{236E953A-AC7D-1240-A1C8-3C3CE4E1B6CF}"/>
              </a:ext>
            </a:extLst>
          </p:cNvPr>
          <p:cNvSpPr/>
          <p:nvPr userDrawn="1"/>
        </p:nvSpPr>
        <p:spPr>
          <a:xfrm>
            <a:off x="7218298" y="2584456"/>
            <a:ext cx="2146550" cy="307777"/>
          </a:xfrm>
          <a:prstGeom prst="rect">
            <a:avLst/>
          </a:prstGeom>
        </p:spPr>
        <p:txBody>
          <a:bodyPr wrap="square">
            <a:spAutoFit/>
          </a:bodyPr>
          <a:lstStyle/>
          <a:p>
            <a:pPr algn="ctr"/>
            <a:r>
              <a:rPr lang="en-US" sz="1400" b="1" dirty="0">
                <a:solidFill>
                  <a:schemeClr val="tx1"/>
                </a:solidFill>
                <a:latin typeface="Europa-Bold" panose="02000000000000000000" pitchFamily="2" charset="77"/>
                <a:cs typeface="Calibri" panose="020F0502020204030204" pitchFamily="34" charset="0"/>
              </a:rPr>
              <a:t>$50-100MM</a:t>
            </a:r>
          </a:p>
        </p:txBody>
      </p:sp>
      <p:sp>
        <p:nvSpPr>
          <p:cNvPr id="9" name="Rectangle">
            <a:extLst>
              <a:ext uri="{FF2B5EF4-FFF2-40B4-BE49-F238E27FC236}">
                <a16:creationId xmlns:a16="http://schemas.microsoft.com/office/drawing/2014/main" id="{B6447BE7-45B3-ED4C-A53E-FF11BB65C9E6}"/>
              </a:ext>
            </a:extLst>
          </p:cNvPr>
          <p:cNvSpPr/>
          <p:nvPr userDrawn="1"/>
        </p:nvSpPr>
        <p:spPr>
          <a:xfrm>
            <a:off x="5434352" y="2488922"/>
            <a:ext cx="1728216" cy="3911877"/>
          </a:xfrm>
          <a:prstGeom prst="rect">
            <a:avLst/>
          </a:prstGeom>
          <a:gradFill flip="none" rotWithShape="1">
            <a:gsLst>
              <a:gs pos="99000">
                <a:schemeClr val="tx1">
                  <a:alpha val="20000"/>
                </a:schemeClr>
              </a:gs>
              <a:gs pos="0">
                <a:schemeClr val="tx1">
                  <a:alpha val="6000"/>
                </a:schemeClr>
              </a:gs>
            </a:gsLst>
            <a:lin ang="16200000" scaled="1"/>
            <a:tileRect/>
          </a:gra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16" name="Snip Single Corner Rectangle 15">
            <a:extLst>
              <a:ext uri="{FF2B5EF4-FFF2-40B4-BE49-F238E27FC236}">
                <a16:creationId xmlns:a16="http://schemas.microsoft.com/office/drawing/2014/main" id="{653D612F-C8DD-5646-8FA1-FB67B8069ABA}"/>
              </a:ext>
            </a:extLst>
          </p:cNvPr>
          <p:cNvSpPr/>
          <p:nvPr userDrawn="1"/>
        </p:nvSpPr>
        <p:spPr>
          <a:xfrm rot="10800000" flipH="1">
            <a:off x="5443496" y="2488924"/>
            <a:ext cx="1709928" cy="468064"/>
          </a:xfrm>
          <a:prstGeom prst="snip1Rect">
            <a:avLst>
              <a:gd name="adj" fmla="val 50000"/>
            </a:avLst>
          </a:prstGeom>
          <a:solidFill>
            <a:srgbClr val="EDF3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91440" rtlCol="0" anchor="ctr">
            <a:scene3d>
              <a:camera prst="orthographicFront">
                <a:rot lat="0" lon="0" rev="10800000"/>
              </a:camera>
              <a:lightRig rig="threePt" dir="t"/>
            </a:scene3d>
          </a:bodyPr>
          <a:lstStyle/>
          <a:p>
            <a:pPr algn="ctr"/>
            <a:endParaRPr lang="en-US" sz="1200" b="1" dirty="0">
              <a:solidFill>
                <a:schemeClr val="tx1"/>
              </a:solidFill>
              <a:latin typeface="Europa-Bold" panose="02000000000000000000" pitchFamily="2" charset="77"/>
              <a:cs typeface="Calibri" panose="020F0502020204030204" pitchFamily="34" charset="0"/>
            </a:endParaRPr>
          </a:p>
        </p:txBody>
      </p:sp>
      <p:sp>
        <p:nvSpPr>
          <p:cNvPr id="26" name="Rectangle 25">
            <a:extLst>
              <a:ext uri="{FF2B5EF4-FFF2-40B4-BE49-F238E27FC236}">
                <a16:creationId xmlns:a16="http://schemas.microsoft.com/office/drawing/2014/main" id="{CB4C8E68-693A-5B47-AD6B-F9ED6DC0CD8A}"/>
              </a:ext>
            </a:extLst>
          </p:cNvPr>
          <p:cNvSpPr/>
          <p:nvPr userDrawn="1"/>
        </p:nvSpPr>
        <p:spPr>
          <a:xfrm>
            <a:off x="5309802" y="2584456"/>
            <a:ext cx="1977318" cy="307777"/>
          </a:xfrm>
          <a:prstGeom prst="rect">
            <a:avLst/>
          </a:prstGeom>
        </p:spPr>
        <p:txBody>
          <a:bodyPr wrap="square">
            <a:spAutoFit/>
          </a:bodyPr>
          <a:lstStyle/>
          <a:p>
            <a:pPr algn="ctr"/>
            <a:r>
              <a:rPr lang="en-US" sz="1400" b="1" dirty="0">
                <a:solidFill>
                  <a:schemeClr val="tx1"/>
                </a:solidFill>
                <a:latin typeface="Europa-Bold" panose="02000000000000000000" pitchFamily="2" charset="77"/>
                <a:cs typeface="Calibri" panose="020F0502020204030204" pitchFamily="34" charset="0"/>
              </a:rPr>
              <a:t>$25-50MM</a:t>
            </a:r>
          </a:p>
        </p:txBody>
      </p:sp>
      <p:sp>
        <p:nvSpPr>
          <p:cNvPr id="8" name="Rectangle">
            <a:extLst>
              <a:ext uri="{FF2B5EF4-FFF2-40B4-BE49-F238E27FC236}">
                <a16:creationId xmlns:a16="http://schemas.microsoft.com/office/drawing/2014/main" id="{55BAE183-8CAB-D741-A946-A304C9D0693B}"/>
              </a:ext>
            </a:extLst>
          </p:cNvPr>
          <p:cNvSpPr/>
          <p:nvPr userDrawn="1"/>
        </p:nvSpPr>
        <p:spPr>
          <a:xfrm>
            <a:off x="3441240" y="2488922"/>
            <a:ext cx="1728216" cy="3911877"/>
          </a:xfrm>
          <a:prstGeom prst="rect">
            <a:avLst/>
          </a:prstGeom>
          <a:gradFill flip="none" rotWithShape="1">
            <a:gsLst>
              <a:gs pos="99000">
                <a:schemeClr val="tx1">
                  <a:alpha val="20000"/>
                </a:schemeClr>
              </a:gs>
              <a:gs pos="0">
                <a:schemeClr val="tx1">
                  <a:alpha val="6000"/>
                </a:schemeClr>
              </a:gs>
            </a:gsLst>
            <a:lin ang="16200000" scaled="1"/>
            <a:tileRect/>
          </a:gra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13" name="Snip Single Corner Rectangle 12">
            <a:extLst>
              <a:ext uri="{FF2B5EF4-FFF2-40B4-BE49-F238E27FC236}">
                <a16:creationId xmlns:a16="http://schemas.microsoft.com/office/drawing/2014/main" id="{332A0C7D-01B8-B04D-8990-AAEE0EEC6DC1}"/>
              </a:ext>
            </a:extLst>
          </p:cNvPr>
          <p:cNvSpPr/>
          <p:nvPr userDrawn="1"/>
        </p:nvSpPr>
        <p:spPr>
          <a:xfrm rot="10800000" flipH="1">
            <a:off x="3450384" y="2488923"/>
            <a:ext cx="1709928" cy="468064"/>
          </a:xfrm>
          <a:prstGeom prst="snip1Rect">
            <a:avLst>
              <a:gd name="adj" fmla="val 50000"/>
            </a:avLst>
          </a:prstGeom>
          <a:solidFill>
            <a:srgbClr val="EDF3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91440" rtlCol="0" anchor="ctr">
            <a:scene3d>
              <a:camera prst="orthographicFront">
                <a:rot lat="0" lon="0" rev="10800000"/>
              </a:camera>
              <a:lightRig rig="threePt" dir="t"/>
            </a:scene3d>
          </a:bodyPr>
          <a:lstStyle/>
          <a:p>
            <a:pPr algn="ctr"/>
            <a:endParaRPr lang="en-US" sz="1200" b="1" dirty="0">
              <a:solidFill>
                <a:schemeClr val="tx1"/>
              </a:solidFill>
              <a:latin typeface="Europa-Bold" panose="02000000000000000000" pitchFamily="2" charset="77"/>
              <a:cs typeface="Calibri" panose="020F0502020204030204" pitchFamily="34" charset="0"/>
            </a:endParaRPr>
          </a:p>
        </p:txBody>
      </p:sp>
      <p:sp>
        <p:nvSpPr>
          <p:cNvPr id="27" name="Rectangle 26">
            <a:extLst>
              <a:ext uri="{FF2B5EF4-FFF2-40B4-BE49-F238E27FC236}">
                <a16:creationId xmlns:a16="http://schemas.microsoft.com/office/drawing/2014/main" id="{F78CEA0E-30C0-174E-98B6-B6600F246319}"/>
              </a:ext>
            </a:extLst>
          </p:cNvPr>
          <p:cNvSpPr/>
          <p:nvPr userDrawn="1"/>
        </p:nvSpPr>
        <p:spPr>
          <a:xfrm>
            <a:off x="3316690" y="2584456"/>
            <a:ext cx="1977318" cy="307777"/>
          </a:xfrm>
          <a:prstGeom prst="rect">
            <a:avLst/>
          </a:prstGeom>
        </p:spPr>
        <p:txBody>
          <a:bodyPr wrap="square">
            <a:spAutoFit/>
          </a:bodyPr>
          <a:lstStyle/>
          <a:p>
            <a:pPr algn="ctr"/>
            <a:r>
              <a:rPr lang="en-US" sz="1400" b="1" dirty="0">
                <a:solidFill>
                  <a:schemeClr val="tx1"/>
                </a:solidFill>
                <a:latin typeface="Europa-Bold" panose="02000000000000000000" pitchFamily="2" charset="77"/>
                <a:cs typeface="Calibri" panose="020F0502020204030204" pitchFamily="34" charset="0"/>
              </a:rPr>
              <a:t>$10-25MM</a:t>
            </a:r>
          </a:p>
        </p:txBody>
      </p:sp>
      <p:sp>
        <p:nvSpPr>
          <p:cNvPr id="7" name="Rectangle">
            <a:extLst>
              <a:ext uri="{FF2B5EF4-FFF2-40B4-BE49-F238E27FC236}">
                <a16:creationId xmlns:a16="http://schemas.microsoft.com/office/drawing/2014/main" id="{8006669D-9533-F745-A0ED-EBE216C327AF}"/>
              </a:ext>
            </a:extLst>
          </p:cNvPr>
          <p:cNvSpPr/>
          <p:nvPr userDrawn="1"/>
        </p:nvSpPr>
        <p:spPr>
          <a:xfrm>
            <a:off x="1448128" y="2488922"/>
            <a:ext cx="1728216" cy="3911877"/>
          </a:xfrm>
          <a:prstGeom prst="rect">
            <a:avLst/>
          </a:prstGeom>
          <a:gradFill flip="none" rotWithShape="1">
            <a:gsLst>
              <a:gs pos="99000">
                <a:schemeClr val="tx1">
                  <a:alpha val="20000"/>
                </a:schemeClr>
              </a:gs>
              <a:gs pos="0">
                <a:schemeClr val="tx1">
                  <a:alpha val="6000"/>
                </a:schemeClr>
              </a:gs>
            </a:gsLst>
            <a:lin ang="16200000" scaled="1"/>
            <a:tileRect/>
          </a:gra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dirty="0"/>
          </a:p>
        </p:txBody>
      </p:sp>
      <p:sp>
        <p:nvSpPr>
          <p:cNvPr id="12" name="Snip Single Corner Rectangle 11">
            <a:extLst>
              <a:ext uri="{FF2B5EF4-FFF2-40B4-BE49-F238E27FC236}">
                <a16:creationId xmlns:a16="http://schemas.microsoft.com/office/drawing/2014/main" id="{11913673-B64B-E84B-A5AA-91B58F6BEE73}"/>
              </a:ext>
            </a:extLst>
          </p:cNvPr>
          <p:cNvSpPr/>
          <p:nvPr userDrawn="1"/>
        </p:nvSpPr>
        <p:spPr>
          <a:xfrm rot="10800000" flipH="1">
            <a:off x="1457273" y="2488923"/>
            <a:ext cx="1709928" cy="468064"/>
          </a:xfrm>
          <a:prstGeom prst="snip1Rect">
            <a:avLst>
              <a:gd name="adj" fmla="val 50000"/>
            </a:avLst>
          </a:prstGeom>
          <a:solidFill>
            <a:srgbClr val="EDF3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91440" rtlCol="0" anchor="ctr">
            <a:scene3d>
              <a:camera prst="orthographicFront">
                <a:rot lat="0" lon="0" rev="10800000"/>
              </a:camera>
              <a:lightRig rig="threePt" dir="t"/>
            </a:scene3d>
          </a:bodyPr>
          <a:lstStyle/>
          <a:p>
            <a:pPr algn="ctr"/>
            <a:endParaRPr lang="en-US" sz="1200" b="1" dirty="0">
              <a:solidFill>
                <a:schemeClr val="tx1"/>
              </a:solidFill>
              <a:latin typeface="Europa-Bold" panose="02000000000000000000" pitchFamily="2" charset="77"/>
              <a:cs typeface="Calibri" panose="020F0502020204030204" pitchFamily="34" charset="0"/>
            </a:endParaRPr>
          </a:p>
        </p:txBody>
      </p:sp>
      <p:sp>
        <p:nvSpPr>
          <p:cNvPr id="28" name="Rectangle 27">
            <a:extLst>
              <a:ext uri="{FF2B5EF4-FFF2-40B4-BE49-F238E27FC236}">
                <a16:creationId xmlns:a16="http://schemas.microsoft.com/office/drawing/2014/main" id="{5312935B-51EC-614F-83B2-5B62D4726DBF}"/>
              </a:ext>
            </a:extLst>
          </p:cNvPr>
          <p:cNvSpPr/>
          <p:nvPr userDrawn="1"/>
        </p:nvSpPr>
        <p:spPr>
          <a:xfrm>
            <a:off x="1457273" y="2584456"/>
            <a:ext cx="1709928" cy="307777"/>
          </a:xfrm>
          <a:prstGeom prst="rect">
            <a:avLst/>
          </a:prstGeom>
        </p:spPr>
        <p:txBody>
          <a:bodyPr wrap="square">
            <a:spAutoFit/>
          </a:bodyPr>
          <a:lstStyle/>
          <a:p>
            <a:pPr algn="ctr"/>
            <a:r>
              <a:rPr lang="en-US" sz="1400" b="1" dirty="0">
                <a:solidFill>
                  <a:schemeClr val="tx1"/>
                </a:solidFill>
                <a:latin typeface="Europa-Bold" panose="02000000000000000000" pitchFamily="2" charset="77"/>
                <a:cs typeface="Calibri" panose="020F0502020204030204" pitchFamily="34" charset="0"/>
              </a:rPr>
              <a:t>$1-10MM</a:t>
            </a:r>
          </a:p>
        </p:txBody>
      </p:sp>
      <p:sp>
        <p:nvSpPr>
          <p:cNvPr id="35" name="Text Placeholder 7">
            <a:extLst>
              <a:ext uri="{FF2B5EF4-FFF2-40B4-BE49-F238E27FC236}">
                <a16:creationId xmlns:a16="http://schemas.microsoft.com/office/drawing/2014/main" id="{42BBE839-D149-D94A-B9AC-BAFB13B978BE}"/>
              </a:ext>
            </a:extLst>
          </p:cNvPr>
          <p:cNvSpPr>
            <a:spLocks noGrp="1"/>
          </p:cNvSpPr>
          <p:nvPr userDrawn="1">
            <p:ph type="body" sz="quarter" idx="15"/>
          </p:nvPr>
        </p:nvSpPr>
        <p:spPr>
          <a:xfrm rot="16200000">
            <a:off x="-1285652" y="3879881"/>
            <a:ext cx="3591338" cy="254000"/>
          </a:xfrm>
          <a:prstGeom prst="rect">
            <a:avLst/>
          </a:prstGeom>
        </p:spPr>
        <p:txBody>
          <a:bodyPr/>
          <a:lstStyle>
            <a:lvl1pPr marL="0" indent="0" algn="ctr" defTabSz="914400" rtl="0" eaLnBrk="1" latinLnBrk="0" hangingPunct="1">
              <a:buNone/>
              <a:defRPr lang="en-US" sz="1200" kern="1200" dirty="0" smtClean="0">
                <a:solidFill>
                  <a:srgbClr val="015089"/>
                </a:solidFill>
                <a:latin typeface="Europa-Regular" panose="02000000000000000000" pitchFamily="2" charset="0"/>
                <a:ea typeface="+mn-ea"/>
                <a:cs typeface="+mn-cs"/>
              </a:defRPr>
            </a:lvl1pPr>
            <a:lvl2pPr marL="0" algn="ctr" defTabSz="914400" rtl="0" eaLnBrk="1" latinLnBrk="0" hangingPunct="1">
              <a:defRPr lang="en-US" sz="1200" kern="1200" dirty="0" smtClean="0">
                <a:solidFill>
                  <a:srgbClr val="015089"/>
                </a:solidFill>
                <a:latin typeface="Europa-Regular" panose="02000000000000000000" pitchFamily="2" charset="0"/>
                <a:ea typeface="+mn-ea"/>
                <a:cs typeface="+mn-cs"/>
              </a:defRPr>
            </a:lvl2pPr>
            <a:lvl3pPr marL="0" algn="ctr" defTabSz="914400" rtl="0" eaLnBrk="1" latinLnBrk="0" hangingPunct="1">
              <a:defRPr lang="en-US" sz="1200" kern="1200" dirty="0" smtClean="0">
                <a:solidFill>
                  <a:srgbClr val="015089"/>
                </a:solidFill>
                <a:latin typeface="Europa-Regular" panose="02000000000000000000" pitchFamily="2" charset="0"/>
                <a:ea typeface="+mn-ea"/>
                <a:cs typeface="+mn-cs"/>
              </a:defRPr>
            </a:lvl3pPr>
            <a:lvl4pPr marL="0" algn="ctr" defTabSz="914400" rtl="0" eaLnBrk="1" latinLnBrk="0" hangingPunct="1">
              <a:defRPr lang="en-US" sz="1200" kern="1200" dirty="0" smtClean="0">
                <a:solidFill>
                  <a:srgbClr val="015089"/>
                </a:solidFill>
                <a:latin typeface="Europa-Regular" panose="02000000000000000000" pitchFamily="2" charset="0"/>
                <a:ea typeface="+mn-ea"/>
                <a:cs typeface="+mn-cs"/>
              </a:defRPr>
            </a:lvl4pPr>
            <a:lvl5pPr marL="0" algn="ctr" defTabSz="914400" rtl="0" eaLnBrk="1" latinLnBrk="0" hangingPunct="1">
              <a:defRPr lang="en-US" sz="1200" kern="1200" dirty="0">
                <a:solidFill>
                  <a:srgbClr val="015089"/>
                </a:solidFill>
                <a:latin typeface="Europa-Regular" panose="02000000000000000000" pitchFamily="2" charset="0"/>
                <a:ea typeface="+mn-ea"/>
                <a:cs typeface="+mn-cs"/>
              </a:defRPr>
            </a:lvl5pPr>
          </a:lstStyle>
          <a:p>
            <a:pPr lvl="0"/>
            <a:r>
              <a:rPr lang="en-US" dirty="0"/>
              <a:t>Click to edit</a:t>
            </a:r>
          </a:p>
        </p:txBody>
      </p:sp>
    </p:spTree>
    <p:extLst>
      <p:ext uri="{BB962C8B-B14F-4D97-AF65-F5344CB8AC3E}">
        <p14:creationId xmlns:p14="http://schemas.microsoft.com/office/powerpoint/2010/main" val="2478129453"/>
      </p:ext>
    </p:extLst>
  </p:cSld>
  <p:clrMapOvr>
    <a:masterClrMapping/>
  </p:clrMapOvr>
  <p:extLst>
    <p:ext uri="{DCECCB84-F9BA-43D5-87BE-67443E8EF086}">
      <p15:sldGuideLst xmlns:p15="http://schemas.microsoft.com/office/powerpoint/2012/main">
        <p15:guide id="1" pos="240" userDrawn="1">
          <p15:clr>
            <a:srgbClr val="FBAE40"/>
          </p15:clr>
        </p15:guide>
        <p15:guide id="2" pos="7440" userDrawn="1">
          <p15:clr>
            <a:srgbClr val="FBAE40"/>
          </p15:clr>
        </p15:guide>
        <p15:guide id="3" orient="horz" pos="288" userDrawn="1">
          <p15:clr>
            <a:srgbClr val="FBAE40"/>
          </p15:clr>
        </p15:guide>
        <p15:guide id="4" orient="horz" pos="4032" userDrawn="1">
          <p15:clr>
            <a:srgbClr val="FBAE40"/>
          </p15:clr>
        </p15:guide>
        <p15:guide id="5" orient="horz" pos="1176" userDrawn="1">
          <p15:clr>
            <a:srgbClr val="FBAE40"/>
          </p15:clr>
        </p15:guide>
        <p15:guide id="6" orient="horz" pos="1536" userDrawn="1">
          <p15:clr>
            <a:srgbClr val="FBAE40"/>
          </p15:clr>
        </p15:guide>
        <p15:guide id="7" pos="48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6CAE9-A258-4F4A-9FEE-34C1F258FE3D}"/>
              </a:ext>
            </a:extLst>
          </p:cNvPr>
          <p:cNvSpPr>
            <a:spLocks noGrp="1"/>
          </p:cNvSpPr>
          <p:nvPr>
            <p:ph type="title"/>
          </p:nvPr>
        </p:nvSpPr>
        <p:spPr>
          <a:xfrm>
            <a:off x="392826" y="375286"/>
            <a:ext cx="10515600" cy="598702"/>
          </a:xfrm>
          <a:prstGeom prst="rect">
            <a:avLst/>
          </a:prstGeom>
        </p:spPr>
        <p:txBody>
          <a:bodyPr lIns="0" anchor="t">
            <a:normAutofit/>
          </a:bodyPr>
          <a:lstStyle>
            <a:lvl1pPr algn="l">
              <a:defRPr sz="3600"/>
            </a:lvl1pPr>
          </a:lstStyle>
          <a:p>
            <a:r>
              <a:rPr lang="en-US" dirty="0"/>
              <a:t>Click to edit Master title style</a:t>
            </a:r>
          </a:p>
        </p:txBody>
      </p:sp>
      <p:pic>
        <p:nvPicPr>
          <p:cNvPr id="8" name="Picture 7">
            <a:extLst>
              <a:ext uri="{FF2B5EF4-FFF2-40B4-BE49-F238E27FC236}">
                <a16:creationId xmlns:a16="http://schemas.microsoft.com/office/drawing/2014/main" id="{4AFE1485-17BF-5D4D-A888-6B3D454A64E4}"/>
              </a:ext>
            </a:extLst>
          </p:cNvPr>
          <p:cNvPicPr>
            <a:picLocks noChangeAspect="1"/>
          </p:cNvPicPr>
          <p:nvPr userDrawn="1"/>
        </p:nvPicPr>
        <p:blipFill>
          <a:blip r:embed="rId2"/>
          <a:stretch>
            <a:fillRect/>
          </a:stretch>
        </p:blipFill>
        <p:spPr>
          <a:xfrm>
            <a:off x="221030" y="6450545"/>
            <a:ext cx="171796" cy="249581"/>
          </a:xfrm>
          <a:prstGeom prst="rect">
            <a:avLst/>
          </a:prstGeom>
        </p:spPr>
      </p:pic>
      <p:sp>
        <p:nvSpPr>
          <p:cNvPr id="5" name="Rechteck 1">
            <a:extLst>
              <a:ext uri="{FF2B5EF4-FFF2-40B4-BE49-F238E27FC236}">
                <a16:creationId xmlns:a16="http://schemas.microsoft.com/office/drawing/2014/main" id="{2864EE6F-DD66-2442-8221-B1623A485186}"/>
              </a:ext>
            </a:extLst>
          </p:cNvPr>
          <p:cNvSpPr/>
          <p:nvPr userDrawn="1"/>
        </p:nvSpPr>
        <p:spPr>
          <a:xfrm rot="16200000">
            <a:off x="3296920" y="-2037080"/>
            <a:ext cx="5598160" cy="12191999"/>
          </a:xfrm>
          <a:prstGeom prst="rect">
            <a:avLst/>
          </a:prstGeom>
          <a:solidFill>
            <a:srgbClr val="EDF2F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accent2">
                  <a:lumMod val="20000"/>
                  <a:lumOff val="80000"/>
                </a:schemeClr>
              </a:solidFill>
            </a:endParaRPr>
          </a:p>
        </p:txBody>
      </p:sp>
      <p:sp>
        <p:nvSpPr>
          <p:cNvPr id="12" name="Text Placeholder 4">
            <a:extLst>
              <a:ext uri="{FF2B5EF4-FFF2-40B4-BE49-F238E27FC236}">
                <a16:creationId xmlns:a16="http://schemas.microsoft.com/office/drawing/2014/main" id="{DCCBF6B7-09CE-6F46-9D49-DE8BAB70E487}"/>
              </a:ext>
            </a:extLst>
          </p:cNvPr>
          <p:cNvSpPr>
            <a:spLocks noGrp="1"/>
          </p:cNvSpPr>
          <p:nvPr>
            <p:ph type="body" sz="quarter" idx="14" hasCustomPrompt="1"/>
          </p:nvPr>
        </p:nvSpPr>
        <p:spPr>
          <a:xfrm>
            <a:off x="614730" y="6484756"/>
            <a:ext cx="4130837" cy="18115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sz="800" kern="1200">
                <a:solidFill>
                  <a:srgbClr val="54585A"/>
                </a:solidFill>
                <a:latin typeface="Europa-Light" panose="02000000000000000000" pitchFamily="2" charset="0"/>
                <a:ea typeface="+mn-ea"/>
                <a:cs typeface="+mn-cs"/>
              </a:defRPr>
            </a:lvl1pPr>
            <a:lvl2pPr marL="0" algn="l" defTabSz="914400" rtl="0" eaLnBrk="1" latinLnBrk="0" hangingPunct="1">
              <a:defRPr lang="en-US" sz="800" kern="1200" dirty="0" smtClean="0">
                <a:solidFill>
                  <a:srgbClr val="54585A"/>
                </a:solidFill>
                <a:latin typeface="Europa-Light" panose="02000000000000000000" pitchFamily="2" charset="0"/>
                <a:ea typeface="+mn-ea"/>
                <a:cs typeface="+mn-cs"/>
              </a:defRPr>
            </a:lvl2pPr>
            <a:lvl3pPr marL="0" algn="l" defTabSz="914400" rtl="0" eaLnBrk="1" latinLnBrk="0" hangingPunct="1">
              <a:defRPr lang="en-US" sz="800" kern="1200" dirty="0" smtClean="0">
                <a:solidFill>
                  <a:srgbClr val="54585A"/>
                </a:solidFill>
                <a:latin typeface="Europa-Light" panose="02000000000000000000" pitchFamily="2" charset="0"/>
                <a:ea typeface="+mn-ea"/>
                <a:cs typeface="+mn-cs"/>
              </a:defRPr>
            </a:lvl3pPr>
            <a:lvl4pPr marL="0" algn="l" defTabSz="914400" rtl="0" eaLnBrk="1" latinLnBrk="0" hangingPunct="1">
              <a:defRPr lang="en-US" sz="800" kern="1200" dirty="0" smtClean="0">
                <a:solidFill>
                  <a:srgbClr val="54585A"/>
                </a:solidFill>
                <a:latin typeface="Europa-Light" panose="02000000000000000000" pitchFamily="2" charset="0"/>
                <a:ea typeface="+mn-ea"/>
                <a:cs typeface="+mn-cs"/>
              </a:defRPr>
            </a:lvl4pPr>
            <a:lvl5pPr marL="0" algn="l" defTabSz="914400" rtl="0" eaLnBrk="1" latinLnBrk="0" hangingPunct="1">
              <a:defRPr lang="en-US" sz="800" kern="1200" dirty="0">
                <a:solidFill>
                  <a:srgbClr val="54585A"/>
                </a:solidFill>
                <a:latin typeface="Europa-Light" panose="02000000000000000000" pitchFamily="2" charset="0"/>
                <a:ea typeface="+mn-ea"/>
                <a:cs typeface="+mn-cs"/>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800" dirty="0">
                <a:solidFill>
                  <a:srgbClr val="54585A"/>
                </a:solidFill>
                <a:latin typeface="Europa-Light" panose="02000000000000000000" pitchFamily="2" charset="0"/>
              </a:rPr>
              <a:t>Footer Notes Here</a:t>
            </a:r>
          </a:p>
        </p:txBody>
      </p:sp>
      <p:sp>
        <p:nvSpPr>
          <p:cNvPr id="3" name="TextBox 2">
            <a:extLst>
              <a:ext uri="{FF2B5EF4-FFF2-40B4-BE49-F238E27FC236}">
                <a16:creationId xmlns:a16="http://schemas.microsoft.com/office/drawing/2014/main" id="{C9F56CB1-C3E1-574E-B6C2-BA51E2497581}"/>
              </a:ext>
            </a:extLst>
          </p:cNvPr>
          <p:cNvSpPr txBox="1"/>
          <p:nvPr userDrawn="1"/>
        </p:nvSpPr>
        <p:spPr>
          <a:xfrm>
            <a:off x="-625642" y="-737937"/>
            <a:ext cx="184731" cy="369332"/>
          </a:xfrm>
          <a:prstGeom prst="rect">
            <a:avLst/>
          </a:prstGeom>
          <a:noFill/>
        </p:spPr>
        <p:txBody>
          <a:bodyPr wrap="none" rtlCol="0">
            <a:spAutoFit/>
          </a:bodyPr>
          <a:lstStyle/>
          <a:p>
            <a:endParaRPr lang="en-US" dirty="0"/>
          </a:p>
        </p:txBody>
      </p:sp>
      <p:pic>
        <p:nvPicPr>
          <p:cNvPr id="11" name="Picture 10" descr="Icon&#10;&#10;Description automatically generated with low confidence">
            <a:extLst>
              <a:ext uri="{FF2B5EF4-FFF2-40B4-BE49-F238E27FC236}">
                <a16:creationId xmlns:a16="http://schemas.microsoft.com/office/drawing/2014/main" id="{74555368-ADD0-1A4A-8BF0-50387286B9BC}"/>
              </a:ext>
            </a:extLst>
          </p:cNvPr>
          <p:cNvPicPr>
            <a:picLocks noChangeAspect="1"/>
          </p:cNvPicPr>
          <p:nvPr userDrawn="1"/>
        </p:nvPicPr>
        <p:blipFill>
          <a:blip r:embed="rId3"/>
          <a:stretch>
            <a:fillRect/>
          </a:stretch>
        </p:blipFill>
        <p:spPr>
          <a:xfrm>
            <a:off x="110078" y="6359434"/>
            <a:ext cx="393700" cy="431800"/>
          </a:xfrm>
          <a:prstGeom prst="rect">
            <a:avLst/>
          </a:prstGeom>
        </p:spPr>
      </p:pic>
    </p:spTree>
    <p:extLst>
      <p:ext uri="{BB962C8B-B14F-4D97-AF65-F5344CB8AC3E}">
        <p14:creationId xmlns:p14="http://schemas.microsoft.com/office/powerpoint/2010/main" val="88807720"/>
      </p:ext>
    </p:extLst>
  </p:cSld>
  <p:clrMapOvr>
    <a:masterClrMapping/>
  </p:clrMapOvr>
  <p:extLst>
    <p:ext uri="{DCECCB84-F9BA-43D5-87BE-67443E8EF086}">
      <p15:sldGuideLst xmlns:p15="http://schemas.microsoft.com/office/powerpoint/2012/main">
        <p15:guide id="1" pos="7440" userDrawn="1">
          <p15:clr>
            <a:srgbClr val="FBAE40"/>
          </p15:clr>
        </p15:guide>
        <p15:guide id="2" pos="240" userDrawn="1">
          <p15:clr>
            <a:srgbClr val="FBAE40"/>
          </p15:clr>
        </p15:guide>
        <p15:guide id="3" orient="horz" pos="288" userDrawn="1">
          <p15:clr>
            <a:srgbClr val="FBAE40"/>
          </p15:clr>
        </p15:guide>
        <p15:guide id="4" orient="horz" pos="4032" userDrawn="1">
          <p15:clr>
            <a:srgbClr val="FBAE40"/>
          </p15:clr>
        </p15:guide>
        <p15:guide id="5" orient="horz" pos="108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op Title">
    <p:spTree>
      <p:nvGrpSpPr>
        <p:cNvPr id="1" name=""/>
        <p:cNvGrpSpPr/>
        <p:nvPr/>
      </p:nvGrpSpPr>
      <p:grpSpPr>
        <a:xfrm>
          <a:off x="0" y="0"/>
          <a:ext cx="0" cy="0"/>
          <a:chOff x="0" y="0"/>
          <a:chExt cx="0" cy="0"/>
        </a:xfrm>
      </p:grpSpPr>
      <p:sp>
        <p:nvSpPr>
          <p:cNvPr id="19" name="Rechteck 1">
            <a:extLst>
              <a:ext uri="{FF2B5EF4-FFF2-40B4-BE49-F238E27FC236}">
                <a16:creationId xmlns:a16="http://schemas.microsoft.com/office/drawing/2014/main" id="{72DA6C74-6DC8-7447-AE7D-8D17EBE6C912}"/>
              </a:ext>
            </a:extLst>
          </p:cNvPr>
          <p:cNvSpPr/>
          <p:nvPr userDrawn="1"/>
        </p:nvSpPr>
        <p:spPr>
          <a:xfrm rot="16200000">
            <a:off x="3487055" y="-1846947"/>
            <a:ext cx="5217890" cy="12191999"/>
          </a:xfrm>
          <a:prstGeom prst="rect">
            <a:avLst/>
          </a:prstGeom>
          <a:solidFill>
            <a:srgbClr val="EDF2F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accent2">
                  <a:lumMod val="20000"/>
                  <a:lumOff val="80000"/>
                </a:schemeClr>
              </a:solidFill>
            </a:endParaRPr>
          </a:p>
        </p:txBody>
      </p:sp>
      <p:sp>
        <p:nvSpPr>
          <p:cNvPr id="14" name="Title 10">
            <a:extLst>
              <a:ext uri="{FF2B5EF4-FFF2-40B4-BE49-F238E27FC236}">
                <a16:creationId xmlns:a16="http://schemas.microsoft.com/office/drawing/2014/main" id="{AAF23EAE-CEB6-5F42-B613-CE326F083678}"/>
              </a:ext>
            </a:extLst>
          </p:cNvPr>
          <p:cNvSpPr>
            <a:spLocks noGrp="1"/>
          </p:cNvSpPr>
          <p:nvPr>
            <p:ph type="title"/>
          </p:nvPr>
        </p:nvSpPr>
        <p:spPr>
          <a:xfrm>
            <a:off x="393191" y="444249"/>
            <a:ext cx="6081749" cy="376438"/>
          </a:xfrm>
          <a:prstGeom prst="rect">
            <a:avLst/>
          </a:prstGeom>
        </p:spPr>
        <p:txBody>
          <a:bodyPr lIns="0" tIns="0" rIns="0" bIns="0"/>
          <a:lstStyle>
            <a:lvl1pPr>
              <a:defRPr lang="en-US" sz="1800" b="0" i="0" kern="1200" dirty="0" smtClean="0">
                <a:solidFill>
                  <a:schemeClr val="accent2"/>
                </a:solidFill>
                <a:latin typeface="Europa-Bold" panose="02000000000000000000" pitchFamily="2" charset="77"/>
                <a:ea typeface="+mj-ea"/>
                <a:cs typeface="Calibri" panose="020F0502020204030204" pitchFamily="34" charset="0"/>
              </a:defRPr>
            </a:lvl1pPr>
          </a:lstStyle>
          <a:p>
            <a:r>
              <a:rPr lang="en-US" dirty="0"/>
              <a:t>Click to edit Master title style</a:t>
            </a:r>
          </a:p>
        </p:txBody>
      </p:sp>
      <p:sp>
        <p:nvSpPr>
          <p:cNvPr id="15" name="Text Placeholder 12">
            <a:extLst>
              <a:ext uri="{FF2B5EF4-FFF2-40B4-BE49-F238E27FC236}">
                <a16:creationId xmlns:a16="http://schemas.microsoft.com/office/drawing/2014/main" id="{D23F96FF-546E-C548-A6E1-A103A60578E9}"/>
              </a:ext>
            </a:extLst>
          </p:cNvPr>
          <p:cNvSpPr>
            <a:spLocks noGrp="1"/>
          </p:cNvSpPr>
          <p:nvPr>
            <p:ph type="body" sz="quarter" idx="10"/>
          </p:nvPr>
        </p:nvSpPr>
        <p:spPr>
          <a:xfrm>
            <a:off x="393192" y="820686"/>
            <a:ext cx="11405616" cy="550914"/>
          </a:xfrm>
          <a:prstGeom prst="rect">
            <a:avLst/>
          </a:prstGeom>
        </p:spPr>
        <p:txBody>
          <a:bodyPr lIns="0" tIns="0" rIns="0" bIns="0"/>
          <a:lstStyle>
            <a:lvl1pPr marL="0" indent="0">
              <a:buNone/>
              <a:defRPr lang="en-US" sz="3600" b="1" i="0" kern="1200" dirty="0" smtClean="0">
                <a:solidFill>
                  <a:schemeClr val="tx1"/>
                </a:solidFill>
                <a:latin typeface="Noe Display Bold" panose="020A0500090400000002" pitchFamily="18" charset="77"/>
                <a:ea typeface="+mj-ea"/>
                <a:cs typeface="+mj-cs"/>
              </a:defRPr>
            </a:lvl1pPr>
          </a:lstStyle>
          <a:p>
            <a:pPr lvl="0"/>
            <a:r>
              <a:rPr lang="en-US" dirty="0"/>
              <a:t>Click to edit Master text styles</a:t>
            </a:r>
          </a:p>
        </p:txBody>
      </p:sp>
      <p:sp>
        <p:nvSpPr>
          <p:cNvPr id="6" name="Text Placeholder 4">
            <a:extLst>
              <a:ext uri="{FF2B5EF4-FFF2-40B4-BE49-F238E27FC236}">
                <a16:creationId xmlns:a16="http://schemas.microsoft.com/office/drawing/2014/main" id="{07EF447B-0128-BE4E-9FDB-79156D20B7D5}"/>
              </a:ext>
            </a:extLst>
          </p:cNvPr>
          <p:cNvSpPr>
            <a:spLocks noGrp="1"/>
          </p:cNvSpPr>
          <p:nvPr>
            <p:ph type="body" sz="quarter" idx="14" hasCustomPrompt="1"/>
          </p:nvPr>
        </p:nvSpPr>
        <p:spPr>
          <a:xfrm>
            <a:off x="503778" y="6503507"/>
            <a:ext cx="5245609" cy="25858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sz="800" kern="1200">
                <a:solidFill>
                  <a:srgbClr val="54585A"/>
                </a:solidFill>
                <a:latin typeface="Europa-Light" panose="02000000000000000000" pitchFamily="2" charset="0"/>
                <a:ea typeface="+mn-ea"/>
                <a:cs typeface="+mn-cs"/>
              </a:defRPr>
            </a:lvl1pPr>
            <a:lvl2pPr marL="0" algn="l" defTabSz="914400" rtl="0" eaLnBrk="1" latinLnBrk="0" hangingPunct="1">
              <a:defRPr lang="en-US" sz="800" kern="1200" dirty="0" smtClean="0">
                <a:solidFill>
                  <a:srgbClr val="54585A"/>
                </a:solidFill>
                <a:latin typeface="Europa-Light" panose="02000000000000000000" pitchFamily="2" charset="0"/>
                <a:ea typeface="+mn-ea"/>
                <a:cs typeface="+mn-cs"/>
              </a:defRPr>
            </a:lvl2pPr>
            <a:lvl3pPr marL="0" algn="l" defTabSz="914400" rtl="0" eaLnBrk="1" latinLnBrk="0" hangingPunct="1">
              <a:defRPr lang="en-US" sz="800" kern="1200" dirty="0" smtClean="0">
                <a:solidFill>
                  <a:srgbClr val="54585A"/>
                </a:solidFill>
                <a:latin typeface="Europa-Light" panose="02000000000000000000" pitchFamily="2" charset="0"/>
                <a:ea typeface="+mn-ea"/>
                <a:cs typeface="+mn-cs"/>
              </a:defRPr>
            </a:lvl3pPr>
            <a:lvl4pPr marL="0" algn="l" defTabSz="914400" rtl="0" eaLnBrk="1" latinLnBrk="0" hangingPunct="1">
              <a:defRPr lang="en-US" sz="800" kern="1200" dirty="0" smtClean="0">
                <a:solidFill>
                  <a:srgbClr val="54585A"/>
                </a:solidFill>
                <a:latin typeface="Europa-Light" panose="02000000000000000000" pitchFamily="2" charset="0"/>
                <a:ea typeface="+mn-ea"/>
                <a:cs typeface="+mn-cs"/>
              </a:defRPr>
            </a:lvl4pPr>
            <a:lvl5pPr marL="0" algn="l" defTabSz="914400" rtl="0" eaLnBrk="1" latinLnBrk="0" hangingPunct="1">
              <a:defRPr lang="en-US" sz="800" kern="1200" dirty="0">
                <a:solidFill>
                  <a:srgbClr val="54585A"/>
                </a:solidFill>
                <a:latin typeface="Europa-Light" panose="02000000000000000000" pitchFamily="2" charset="0"/>
                <a:ea typeface="+mn-ea"/>
                <a:cs typeface="+mn-cs"/>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800" dirty="0">
                <a:solidFill>
                  <a:srgbClr val="54585A"/>
                </a:solidFill>
                <a:latin typeface="Europa-Light" panose="02000000000000000000" pitchFamily="2" charset="0"/>
              </a:rPr>
              <a:t>Footer Notes Here</a:t>
            </a:r>
          </a:p>
        </p:txBody>
      </p:sp>
      <p:pic>
        <p:nvPicPr>
          <p:cNvPr id="7" name="Picture 6" descr="Icon&#10;&#10;Description automatically generated with low confidence">
            <a:extLst>
              <a:ext uri="{FF2B5EF4-FFF2-40B4-BE49-F238E27FC236}">
                <a16:creationId xmlns:a16="http://schemas.microsoft.com/office/drawing/2014/main" id="{30379795-692C-CE44-9F12-3B37655CA985}"/>
              </a:ext>
            </a:extLst>
          </p:cNvPr>
          <p:cNvPicPr>
            <a:picLocks noChangeAspect="1"/>
          </p:cNvPicPr>
          <p:nvPr userDrawn="1"/>
        </p:nvPicPr>
        <p:blipFill>
          <a:blip r:embed="rId2"/>
          <a:stretch>
            <a:fillRect/>
          </a:stretch>
        </p:blipFill>
        <p:spPr>
          <a:xfrm>
            <a:off x="110078" y="6359434"/>
            <a:ext cx="393700" cy="431800"/>
          </a:xfrm>
          <a:prstGeom prst="rect">
            <a:avLst/>
          </a:prstGeom>
        </p:spPr>
      </p:pic>
    </p:spTree>
    <p:extLst>
      <p:ext uri="{BB962C8B-B14F-4D97-AF65-F5344CB8AC3E}">
        <p14:creationId xmlns:p14="http://schemas.microsoft.com/office/powerpoint/2010/main" val="209878492"/>
      </p:ext>
    </p:extLst>
  </p:cSld>
  <p:clrMapOvr>
    <a:masterClrMapping/>
  </p:clrMapOvr>
  <p:extLst>
    <p:ext uri="{DCECCB84-F9BA-43D5-87BE-67443E8EF086}">
      <p15:sldGuideLst xmlns:p15="http://schemas.microsoft.com/office/powerpoint/2012/main">
        <p15:guide id="1" pos="240" userDrawn="1">
          <p15:clr>
            <a:srgbClr val="FBAE40"/>
          </p15:clr>
        </p15:guide>
        <p15:guide id="2" pos="7440" userDrawn="1">
          <p15:clr>
            <a:srgbClr val="FBAE40"/>
          </p15:clr>
        </p15:guide>
        <p15:guide id="3" orient="horz" pos="288" userDrawn="1">
          <p15:clr>
            <a:srgbClr val="FBAE40"/>
          </p15:clr>
        </p15:guide>
        <p15:guide id="4" orient="horz" pos="4032"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op Title">
    <p:spTree>
      <p:nvGrpSpPr>
        <p:cNvPr id="1" name=""/>
        <p:cNvGrpSpPr/>
        <p:nvPr/>
      </p:nvGrpSpPr>
      <p:grpSpPr>
        <a:xfrm>
          <a:off x="0" y="0"/>
          <a:ext cx="0" cy="0"/>
          <a:chOff x="0" y="0"/>
          <a:chExt cx="0" cy="0"/>
        </a:xfrm>
      </p:grpSpPr>
      <p:sp>
        <p:nvSpPr>
          <p:cNvPr id="4" name="Rechteck 1">
            <a:extLst>
              <a:ext uri="{FF2B5EF4-FFF2-40B4-BE49-F238E27FC236}">
                <a16:creationId xmlns:a16="http://schemas.microsoft.com/office/drawing/2014/main" id="{7BF12283-5054-3F47-8B17-106D9385C60F}"/>
              </a:ext>
            </a:extLst>
          </p:cNvPr>
          <p:cNvSpPr/>
          <p:nvPr userDrawn="1"/>
        </p:nvSpPr>
        <p:spPr>
          <a:xfrm rot="16200000">
            <a:off x="3487055" y="-1846947"/>
            <a:ext cx="5217890" cy="12191999"/>
          </a:xfrm>
          <a:prstGeom prst="rect">
            <a:avLst/>
          </a:prstGeom>
          <a:solidFill>
            <a:srgbClr val="EDF2F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accent2">
                  <a:lumMod val="20000"/>
                  <a:lumOff val="80000"/>
                </a:schemeClr>
              </a:solidFill>
            </a:endParaRPr>
          </a:p>
        </p:txBody>
      </p:sp>
      <p:sp>
        <p:nvSpPr>
          <p:cNvPr id="14" name="Title 10">
            <a:extLst>
              <a:ext uri="{FF2B5EF4-FFF2-40B4-BE49-F238E27FC236}">
                <a16:creationId xmlns:a16="http://schemas.microsoft.com/office/drawing/2014/main" id="{AAF23EAE-CEB6-5F42-B613-CE326F083678}"/>
              </a:ext>
            </a:extLst>
          </p:cNvPr>
          <p:cNvSpPr>
            <a:spLocks noGrp="1"/>
          </p:cNvSpPr>
          <p:nvPr>
            <p:ph type="title"/>
          </p:nvPr>
        </p:nvSpPr>
        <p:spPr>
          <a:xfrm>
            <a:off x="393191" y="444249"/>
            <a:ext cx="6081749" cy="376438"/>
          </a:xfrm>
          <a:prstGeom prst="rect">
            <a:avLst/>
          </a:prstGeom>
        </p:spPr>
        <p:txBody>
          <a:bodyPr lIns="0" tIns="0" rIns="0" bIns="0"/>
          <a:lstStyle>
            <a:lvl1pPr>
              <a:defRPr lang="en-US" sz="1800" b="0" i="0" kern="1200" dirty="0" smtClean="0">
                <a:solidFill>
                  <a:schemeClr val="accent2"/>
                </a:solidFill>
                <a:latin typeface="Europa-Bold" panose="02000000000000000000" pitchFamily="2" charset="77"/>
                <a:ea typeface="+mj-ea"/>
                <a:cs typeface="Calibri" panose="020F0502020204030204" pitchFamily="34" charset="0"/>
              </a:defRPr>
            </a:lvl1pPr>
          </a:lstStyle>
          <a:p>
            <a:r>
              <a:rPr lang="en-US" dirty="0"/>
              <a:t>Click to edit Master title style</a:t>
            </a:r>
          </a:p>
        </p:txBody>
      </p:sp>
      <p:sp>
        <p:nvSpPr>
          <p:cNvPr id="15" name="Text Placeholder 12">
            <a:extLst>
              <a:ext uri="{FF2B5EF4-FFF2-40B4-BE49-F238E27FC236}">
                <a16:creationId xmlns:a16="http://schemas.microsoft.com/office/drawing/2014/main" id="{D23F96FF-546E-C548-A6E1-A103A60578E9}"/>
              </a:ext>
            </a:extLst>
          </p:cNvPr>
          <p:cNvSpPr>
            <a:spLocks noGrp="1"/>
          </p:cNvSpPr>
          <p:nvPr>
            <p:ph type="body" sz="quarter" idx="10"/>
          </p:nvPr>
        </p:nvSpPr>
        <p:spPr>
          <a:xfrm>
            <a:off x="393192" y="820686"/>
            <a:ext cx="11405616" cy="550914"/>
          </a:xfrm>
          <a:prstGeom prst="rect">
            <a:avLst/>
          </a:prstGeom>
        </p:spPr>
        <p:txBody>
          <a:bodyPr lIns="0" tIns="0" rIns="0" bIns="0"/>
          <a:lstStyle>
            <a:lvl1pPr marL="0" indent="0">
              <a:buNone/>
              <a:defRPr lang="en-US" sz="3600" b="1" i="0" kern="1200" dirty="0" smtClean="0">
                <a:solidFill>
                  <a:schemeClr val="tx1"/>
                </a:solidFill>
                <a:latin typeface="Noe Display Bold" panose="020A0500090400000002" pitchFamily="18" charset="77"/>
                <a:ea typeface="+mj-ea"/>
                <a:cs typeface="+mj-cs"/>
              </a:defRPr>
            </a:lvl1pPr>
          </a:lstStyle>
          <a:p>
            <a:pPr lvl="0"/>
            <a:r>
              <a:rPr lang="en-US" dirty="0"/>
              <a:t>Click to edit Master text styles</a:t>
            </a:r>
          </a:p>
        </p:txBody>
      </p:sp>
      <p:sp>
        <p:nvSpPr>
          <p:cNvPr id="6" name="Text Placeholder 4">
            <a:extLst>
              <a:ext uri="{FF2B5EF4-FFF2-40B4-BE49-F238E27FC236}">
                <a16:creationId xmlns:a16="http://schemas.microsoft.com/office/drawing/2014/main" id="{07EF447B-0128-BE4E-9FDB-79156D20B7D5}"/>
              </a:ext>
            </a:extLst>
          </p:cNvPr>
          <p:cNvSpPr>
            <a:spLocks noGrp="1"/>
          </p:cNvSpPr>
          <p:nvPr>
            <p:ph type="body" sz="quarter" idx="14" hasCustomPrompt="1"/>
          </p:nvPr>
        </p:nvSpPr>
        <p:spPr>
          <a:xfrm>
            <a:off x="590041" y="6518736"/>
            <a:ext cx="5245609" cy="258582"/>
          </a:xfrm>
          <a:prstGeom prst="rect">
            <a:avLst/>
          </a:prstGeom>
        </p:spPr>
        <p:txBody>
          <a:bodyPr lIns="0" tIns="0" rIns="0" bIns="0"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sz="800" kern="1200">
                <a:solidFill>
                  <a:srgbClr val="54585A"/>
                </a:solidFill>
                <a:latin typeface="Europa-Light" panose="02000000000000000000" pitchFamily="2" charset="0"/>
                <a:ea typeface="+mn-ea"/>
                <a:cs typeface="+mn-cs"/>
              </a:defRPr>
            </a:lvl1pPr>
            <a:lvl2pPr marL="0" algn="l" defTabSz="914400" rtl="0" eaLnBrk="1" latinLnBrk="0" hangingPunct="1">
              <a:defRPr lang="en-US" sz="800" kern="1200" dirty="0" smtClean="0">
                <a:solidFill>
                  <a:srgbClr val="54585A"/>
                </a:solidFill>
                <a:latin typeface="Europa-Light" panose="02000000000000000000" pitchFamily="2" charset="0"/>
                <a:ea typeface="+mn-ea"/>
                <a:cs typeface="+mn-cs"/>
              </a:defRPr>
            </a:lvl2pPr>
            <a:lvl3pPr marL="0" algn="l" defTabSz="914400" rtl="0" eaLnBrk="1" latinLnBrk="0" hangingPunct="1">
              <a:defRPr lang="en-US" sz="800" kern="1200" dirty="0" smtClean="0">
                <a:solidFill>
                  <a:srgbClr val="54585A"/>
                </a:solidFill>
                <a:latin typeface="Europa-Light" panose="02000000000000000000" pitchFamily="2" charset="0"/>
                <a:ea typeface="+mn-ea"/>
                <a:cs typeface="+mn-cs"/>
              </a:defRPr>
            </a:lvl3pPr>
            <a:lvl4pPr marL="0" algn="l" defTabSz="914400" rtl="0" eaLnBrk="1" latinLnBrk="0" hangingPunct="1">
              <a:defRPr lang="en-US" sz="800" kern="1200" dirty="0" smtClean="0">
                <a:solidFill>
                  <a:srgbClr val="54585A"/>
                </a:solidFill>
                <a:latin typeface="Europa-Light" panose="02000000000000000000" pitchFamily="2" charset="0"/>
                <a:ea typeface="+mn-ea"/>
                <a:cs typeface="+mn-cs"/>
              </a:defRPr>
            </a:lvl4pPr>
            <a:lvl5pPr marL="0" algn="l" defTabSz="914400" rtl="0" eaLnBrk="1" latinLnBrk="0" hangingPunct="1">
              <a:defRPr lang="en-US" sz="800" kern="1200" dirty="0">
                <a:solidFill>
                  <a:srgbClr val="54585A"/>
                </a:solidFill>
                <a:latin typeface="Europa-Light" panose="02000000000000000000" pitchFamily="2" charset="0"/>
                <a:ea typeface="+mn-ea"/>
                <a:cs typeface="+mn-cs"/>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800" dirty="0">
                <a:solidFill>
                  <a:srgbClr val="54585A"/>
                </a:solidFill>
                <a:latin typeface="Europa-Light" panose="02000000000000000000" pitchFamily="2" charset="0"/>
              </a:rPr>
              <a:t>Footer Notes Here</a:t>
            </a:r>
          </a:p>
        </p:txBody>
      </p:sp>
      <p:sp>
        <p:nvSpPr>
          <p:cNvPr id="29" name="Text Placeholder 7">
            <a:extLst>
              <a:ext uri="{FF2B5EF4-FFF2-40B4-BE49-F238E27FC236}">
                <a16:creationId xmlns:a16="http://schemas.microsoft.com/office/drawing/2014/main" id="{DF339944-9F38-B749-AF5B-172553F26DFA}"/>
              </a:ext>
            </a:extLst>
          </p:cNvPr>
          <p:cNvSpPr>
            <a:spLocks noGrp="1"/>
          </p:cNvSpPr>
          <p:nvPr>
            <p:ph type="body" sz="quarter" idx="15"/>
          </p:nvPr>
        </p:nvSpPr>
        <p:spPr>
          <a:xfrm rot="16200000">
            <a:off x="-1285652" y="3879881"/>
            <a:ext cx="3591338" cy="254000"/>
          </a:xfrm>
          <a:prstGeom prst="rect">
            <a:avLst/>
          </a:prstGeom>
        </p:spPr>
        <p:txBody>
          <a:bodyPr/>
          <a:lstStyle>
            <a:lvl1pPr marL="0" indent="0" algn="ctr" defTabSz="914400" rtl="0" eaLnBrk="1" latinLnBrk="0" hangingPunct="1">
              <a:buNone/>
              <a:defRPr lang="en-US" sz="1200" kern="1200" dirty="0" smtClean="0">
                <a:solidFill>
                  <a:srgbClr val="015089"/>
                </a:solidFill>
                <a:latin typeface="Europa-Regular" panose="02000000000000000000" pitchFamily="2" charset="0"/>
                <a:ea typeface="+mn-ea"/>
                <a:cs typeface="+mn-cs"/>
              </a:defRPr>
            </a:lvl1pPr>
            <a:lvl2pPr marL="0" algn="ctr" defTabSz="914400" rtl="0" eaLnBrk="1" latinLnBrk="0" hangingPunct="1">
              <a:defRPr lang="en-US" sz="1200" kern="1200" dirty="0" smtClean="0">
                <a:solidFill>
                  <a:srgbClr val="015089"/>
                </a:solidFill>
                <a:latin typeface="Europa-Regular" panose="02000000000000000000" pitchFamily="2" charset="0"/>
                <a:ea typeface="+mn-ea"/>
                <a:cs typeface="+mn-cs"/>
              </a:defRPr>
            </a:lvl2pPr>
            <a:lvl3pPr marL="0" algn="ctr" defTabSz="914400" rtl="0" eaLnBrk="1" latinLnBrk="0" hangingPunct="1">
              <a:defRPr lang="en-US" sz="1200" kern="1200" dirty="0" smtClean="0">
                <a:solidFill>
                  <a:srgbClr val="015089"/>
                </a:solidFill>
                <a:latin typeface="Europa-Regular" panose="02000000000000000000" pitchFamily="2" charset="0"/>
                <a:ea typeface="+mn-ea"/>
                <a:cs typeface="+mn-cs"/>
              </a:defRPr>
            </a:lvl3pPr>
            <a:lvl4pPr marL="0" algn="ctr" defTabSz="914400" rtl="0" eaLnBrk="1" latinLnBrk="0" hangingPunct="1">
              <a:defRPr lang="en-US" sz="1200" kern="1200" dirty="0" smtClean="0">
                <a:solidFill>
                  <a:srgbClr val="015089"/>
                </a:solidFill>
                <a:latin typeface="Europa-Regular" panose="02000000000000000000" pitchFamily="2" charset="0"/>
                <a:ea typeface="+mn-ea"/>
                <a:cs typeface="+mn-cs"/>
              </a:defRPr>
            </a:lvl4pPr>
            <a:lvl5pPr marL="0" algn="ctr" defTabSz="914400" rtl="0" eaLnBrk="1" latinLnBrk="0" hangingPunct="1">
              <a:defRPr lang="en-US" sz="1200" kern="1200" dirty="0">
                <a:solidFill>
                  <a:srgbClr val="015089"/>
                </a:solidFill>
                <a:latin typeface="Europa-Regular" panose="02000000000000000000" pitchFamily="2" charset="0"/>
                <a:ea typeface="+mn-ea"/>
                <a:cs typeface="+mn-cs"/>
              </a:defRPr>
            </a:lvl5pPr>
          </a:lstStyle>
          <a:p>
            <a:pPr lvl="0"/>
            <a:r>
              <a:rPr lang="en-US" dirty="0"/>
              <a:t>Click to edit</a:t>
            </a:r>
          </a:p>
        </p:txBody>
      </p:sp>
      <p:pic>
        <p:nvPicPr>
          <p:cNvPr id="7" name="Picture 6" descr="Icon&#10;&#10;Description automatically generated with low confidence">
            <a:extLst>
              <a:ext uri="{FF2B5EF4-FFF2-40B4-BE49-F238E27FC236}">
                <a16:creationId xmlns:a16="http://schemas.microsoft.com/office/drawing/2014/main" id="{ECC36A60-B2CC-F745-A227-F1FEEE391D71}"/>
              </a:ext>
            </a:extLst>
          </p:cNvPr>
          <p:cNvPicPr>
            <a:picLocks noChangeAspect="1"/>
          </p:cNvPicPr>
          <p:nvPr userDrawn="1"/>
        </p:nvPicPr>
        <p:blipFill>
          <a:blip r:embed="rId2"/>
          <a:stretch>
            <a:fillRect/>
          </a:stretch>
        </p:blipFill>
        <p:spPr>
          <a:xfrm>
            <a:off x="116317" y="6373655"/>
            <a:ext cx="393700" cy="431800"/>
          </a:xfrm>
          <a:prstGeom prst="rect">
            <a:avLst/>
          </a:prstGeom>
        </p:spPr>
      </p:pic>
    </p:spTree>
    <p:extLst>
      <p:ext uri="{BB962C8B-B14F-4D97-AF65-F5344CB8AC3E}">
        <p14:creationId xmlns:p14="http://schemas.microsoft.com/office/powerpoint/2010/main" val="1747317274"/>
      </p:ext>
    </p:extLst>
  </p:cSld>
  <p:clrMapOvr>
    <a:masterClrMapping/>
  </p:clrMapOvr>
  <p:extLst>
    <p:ext uri="{DCECCB84-F9BA-43D5-87BE-67443E8EF086}">
      <p15:sldGuideLst xmlns:p15="http://schemas.microsoft.com/office/powerpoint/2012/main">
        <p15:guide id="1" pos="240" userDrawn="1">
          <p15:clr>
            <a:srgbClr val="FBAE40"/>
          </p15:clr>
        </p15:guide>
        <p15:guide id="2" pos="7440" userDrawn="1">
          <p15:clr>
            <a:srgbClr val="FBAE40"/>
          </p15:clr>
        </p15:guide>
        <p15:guide id="3" orient="horz" pos="288" userDrawn="1">
          <p15:clr>
            <a:srgbClr val="FBAE40"/>
          </p15:clr>
        </p15:guide>
        <p15:guide id="4" orient="horz" pos="4032" userDrawn="1">
          <p15:clr>
            <a:srgbClr val="FBAE40"/>
          </p15:clr>
        </p15:guide>
        <p15:guide id="5" orient="horz" pos="1176" userDrawn="1">
          <p15:clr>
            <a:srgbClr val="FBAE40"/>
          </p15:clr>
        </p15:guide>
        <p15:guide id="6" orient="horz" pos="1536"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4537235"/>
      </p:ext>
    </p:extLst>
  </p:cSld>
  <p:clrMap bg1="lt1" tx1="dk1" bg2="lt2" tx2="dk2" accent1="accent1" accent2="accent2" accent3="accent3" accent4="accent4" accent5="accent5" accent6="accent6" hlink="hlink" folHlink="folHlink"/>
  <p:sldLayoutIdLst>
    <p:sldLayoutId id="2147483678" r:id="rId1"/>
    <p:sldLayoutId id="2147483743" r:id="rId2"/>
    <p:sldLayoutId id="2147483745" r:id="rId3"/>
    <p:sldLayoutId id="2147483749" r:id="rId4"/>
    <p:sldLayoutId id="2147483753" r:id="rId5"/>
    <p:sldLayoutId id="2147483755" r:id="rId6"/>
    <p:sldLayoutId id="2147483742" r:id="rId7"/>
    <p:sldLayoutId id="2147483677" r:id="rId8"/>
    <p:sldLayoutId id="2147483751" r:id="rId9"/>
    <p:sldLayoutId id="2147483754" r:id="rId10"/>
    <p:sldLayoutId id="2147483752" r:id="rId11"/>
    <p:sldLayoutId id="2147483741" r:id="rId12"/>
  </p:sldLayoutIdLst>
  <p:hf hdr="0" ftr="0" dt="0"/>
  <p:txStyles>
    <p:titleStyle>
      <a:lvl1pPr algn="l" defTabSz="914400" rtl="0" eaLnBrk="1" latinLnBrk="0" hangingPunct="1">
        <a:lnSpc>
          <a:spcPct val="90000"/>
        </a:lnSpc>
        <a:spcBef>
          <a:spcPct val="0"/>
        </a:spcBef>
        <a:buNone/>
        <a:defRPr sz="4400" b="1" i="0" kern="1200">
          <a:solidFill>
            <a:schemeClr val="tx1"/>
          </a:solidFill>
          <a:latin typeface="Noe Display Bold" panose="020A0500090400000002" pitchFamily="18"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Europa-Light" panose="02000000000000000000"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Europa-Light" panose="02000000000000000000"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Europa-Light" panose="02000000000000000000"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Europa-Light" panose="02000000000000000000"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Europa-Light" panose="02000000000000000000"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8.xml"/><Relationship Id="rId5" Type="http://schemas.openxmlformats.org/officeDocument/2006/relationships/image" Target="../media/image8.png"/><Relationship Id="rId4" Type="http://schemas.openxmlformats.org/officeDocument/2006/relationships/image" Target="../media/image7.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18" Type="http://schemas.openxmlformats.org/officeDocument/2006/relationships/image" Target="../media/image24.png"/><Relationship Id="rId26" Type="http://schemas.openxmlformats.org/officeDocument/2006/relationships/image" Target="../media/image32.png"/><Relationship Id="rId3" Type="http://schemas.openxmlformats.org/officeDocument/2006/relationships/image" Target="../media/image9.png"/><Relationship Id="rId21" Type="http://schemas.openxmlformats.org/officeDocument/2006/relationships/image" Target="../media/image27.png"/><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23.png"/><Relationship Id="rId25" Type="http://schemas.openxmlformats.org/officeDocument/2006/relationships/image" Target="../media/image31.png"/><Relationship Id="rId2" Type="http://schemas.openxmlformats.org/officeDocument/2006/relationships/notesSlide" Target="../notesSlides/notesSlide2.xml"/><Relationship Id="rId16" Type="http://schemas.openxmlformats.org/officeDocument/2006/relationships/image" Target="../media/image22.png"/><Relationship Id="rId20"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17.png"/><Relationship Id="rId24" Type="http://schemas.openxmlformats.org/officeDocument/2006/relationships/image" Target="../media/image30.png"/><Relationship Id="rId5" Type="http://schemas.openxmlformats.org/officeDocument/2006/relationships/image" Target="../media/image11.png"/><Relationship Id="rId15" Type="http://schemas.openxmlformats.org/officeDocument/2006/relationships/image" Target="../media/image21.png"/><Relationship Id="rId23" Type="http://schemas.openxmlformats.org/officeDocument/2006/relationships/image" Target="../media/image29.png"/><Relationship Id="rId10" Type="http://schemas.openxmlformats.org/officeDocument/2006/relationships/image" Target="../media/image16.png"/><Relationship Id="rId19" Type="http://schemas.openxmlformats.org/officeDocument/2006/relationships/image" Target="../media/image25.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 Id="rId22" Type="http://schemas.openxmlformats.org/officeDocument/2006/relationships/image" Target="../media/image2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14F88"/>
        </a:solidFill>
        <a:effectLst/>
      </p:bgPr>
    </p:bg>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29B4E3E7-C79D-B84E-9DBD-B4C768607AEC}"/>
              </a:ext>
            </a:extLst>
          </p:cNvPr>
          <p:cNvSpPr txBox="1">
            <a:spLocks/>
          </p:cNvSpPr>
          <p:nvPr/>
        </p:nvSpPr>
        <p:spPr>
          <a:xfrm>
            <a:off x="530476" y="3876071"/>
            <a:ext cx="6457949" cy="483325"/>
          </a:xfrm>
          <a:prstGeom prst="rect">
            <a:avLst/>
          </a:prstGeom>
        </p:spPr>
        <p:txBody>
          <a:bodyPr anchor="b">
            <a:normAutofit/>
          </a:bodyPr>
          <a:lstStyle>
            <a:lvl1pPr algn="l" defTabSz="914400" rtl="0" eaLnBrk="1" latinLnBrk="0" hangingPunct="1">
              <a:lnSpc>
                <a:spcPct val="90000"/>
              </a:lnSpc>
              <a:spcBef>
                <a:spcPct val="0"/>
              </a:spcBef>
              <a:buNone/>
              <a:defRPr sz="3600" b="1" i="0" kern="1200">
                <a:solidFill>
                  <a:schemeClr val="bg1"/>
                </a:solidFill>
                <a:latin typeface="Noe Display Bold" panose="020A0500090400000002" pitchFamily="18" charset="77"/>
                <a:ea typeface="+mj-ea"/>
                <a:cs typeface="+mj-cs"/>
              </a:defRPr>
            </a:lvl1pPr>
          </a:lstStyle>
          <a:p>
            <a:r>
              <a:rPr lang="en-US" sz="2000" dirty="0">
                <a:latin typeface="Europa-Light" panose="02000000000000000000" pitchFamily="2" charset="77"/>
              </a:rPr>
              <a:t>Plot your way to the next milestone</a:t>
            </a:r>
          </a:p>
        </p:txBody>
      </p:sp>
      <p:sp>
        <p:nvSpPr>
          <p:cNvPr id="6" name="Title 6">
            <a:extLst>
              <a:ext uri="{FF2B5EF4-FFF2-40B4-BE49-F238E27FC236}">
                <a16:creationId xmlns:a16="http://schemas.microsoft.com/office/drawing/2014/main" id="{E4F1CCCE-A828-934A-A8CF-6FB64F23CBB3}"/>
              </a:ext>
            </a:extLst>
          </p:cNvPr>
          <p:cNvSpPr txBox="1">
            <a:spLocks/>
          </p:cNvSpPr>
          <p:nvPr/>
        </p:nvSpPr>
        <p:spPr>
          <a:xfrm>
            <a:off x="530476" y="2918461"/>
            <a:ext cx="6817800" cy="1199273"/>
          </a:xfrm>
          <a:prstGeom prst="rect">
            <a:avLst/>
          </a:prstGeom>
        </p:spPr>
        <p:txBody>
          <a:bodyPr anchor="ctr">
            <a:noAutofit/>
          </a:bodyPr>
          <a:lstStyle>
            <a:lvl1pPr algn="l" defTabSz="914400" rtl="0" eaLnBrk="1" latinLnBrk="0" hangingPunct="1">
              <a:lnSpc>
                <a:spcPct val="90000"/>
              </a:lnSpc>
              <a:spcBef>
                <a:spcPct val="0"/>
              </a:spcBef>
              <a:buNone/>
              <a:defRPr sz="3600" b="1" i="0" kern="1200">
                <a:solidFill>
                  <a:schemeClr val="bg1"/>
                </a:solidFill>
                <a:latin typeface="Noe Display Bold" panose="020A0500090400000002" pitchFamily="18" charset="77"/>
                <a:ea typeface="+mj-ea"/>
                <a:cs typeface="+mj-cs"/>
              </a:defRPr>
            </a:lvl1pPr>
          </a:lstStyle>
          <a:p>
            <a:r>
              <a:rPr lang="en-US" sz="4800" dirty="0"/>
              <a:t>Bessemer Benchmarks</a:t>
            </a:r>
          </a:p>
        </p:txBody>
      </p:sp>
    </p:spTree>
    <p:extLst>
      <p:ext uri="{BB962C8B-B14F-4D97-AF65-F5344CB8AC3E}">
        <p14:creationId xmlns:p14="http://schemas.microsoft.com/office/powerpoint/2010/main" val="435878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D80BF0B-3B09-F04A-B4B4-6A197E9CC474}"/>
              </a:ext>
            </a:extLst>
          </p:cNvPr>
          <p:cNvSpPr>
            <a:spLocks noGrp="1"/>
          </p:cNvSpPr>
          <p:nvPr>
            <p:ph type="title"/>
          </p:nvPr>
        </p:nvSpPr>
        <p:spPr>
          <a:xfrm>
            <a:off x="392826" y="375286"/>
            <a:ext cx="10515600" cy="598702"/>
          </a:xfrm>
        </p:spPr>
        <p:txBody>
          <a:bodyPr/>
          <a:lstStyle/>
          <a:p>
            <a:r>
              <a:rPr lang="en-US" dirty="0"/>
              <a:t>Benchmarking [       ] at 100MM+ of ARR</a:t>
            </a:r>
          </a:p>
        </p:txBody>
      </p:sp>
      <p:sp>
        <p:nvSpPr>
          <p:cNvPr id="15" name="Text Placeholder 14">
            <a:extLst>
              <a:ext uri="{FF2B5EF4-FFF2-40B4-BE49-F238E27FC236}">
                <a16:creationId xmlns:a16="http://schemas.microsoft.com/office/drawing/2014/main" id="{401D06D8-D2F8-1B4B-8498-85954692A928}"/>
              </a:ext>
            </a:extLst>
          </p:cNvPr>
          <p:cNvSpPr>
            <a:spLocks noGrp="1"/>
          </p:cNvSpPr>
          <p:nvPr>
            <p:ph type="body" sz="quarter" idx="14"/>
          </p:nvPr>
        </p:nvSpPr>
        <p:spPr>
          <a:xfrm>
            <a:off x="393432" y="6469509"/>
            <a:ext cx="5245609" cy="258582"/>
          </a:xfrm>
        </p:spPr>
        <p:txBody>
          <a:bodyPr/>
          <a:lstStyle/>
          <a:p>
            <a:r>
              <a:rPr lang="en-US" dirty="0"/>
              <a:t>*All values in the above chart are rounded to the nearest 5% for clarity</a:t>
            </a:r>
          </a:p>
        </p:txBody>
      </p:sp>
      <p:graphicFrame>
        <p:nvGraphicFramePr>
          <p:cNvPr id="6" name="Table 3">
            <a:extLst>
              <a:ext uri="{FF2B5EF4-FFF2-40B4-BE49-F238E27FC236}">
                <a16:creationId xmlns:a16="http://schemas.microsoft.com/office/drawing/2014/main" id="{F07B49AA-8D02-3B42-9E85-A516D77581FE}"/>
              </a:ext>
            </a:extLst>
          </p:cNvPr>
          <p:cNvGraphicFramePr>
            <a:graphicFrameLocks noGrp="1"/>
          </p:cNvGraphicFramePr>
          <p:nvPr>
            <p:extLst>
              <p:ext uri="{D42A27DB-BD31-4B8C-83A1-F6EECF244321}">
                <p14:modId xmlns:p14="http://schemas.microsoft.com/office/powerpoint/2010/main" val="243404486"/>
              </p:ext>
            </p:extLst>
          </p:nvPr>
        </p:nvGraphicFramePr>
        <p:xfrm>
          <a:off x="399506" y="1272209"/>
          <a:ext cx="11338564" cy="5120641"/>
        </p:xfrm>
        <a:graphic>
          <a:graphicData uri="http://schemas.openxmlformats.org/drawingml/2006/table">
            <a:tbl>
              <a:tblPr firstRow="1" bandRow="1">
                <a:tableStyleId>{5C22544A-7EE6-4342-B048-85BDC9FD1C3A}</a:tableStyleId>
              </a:tblPr>
              <a:tblGrid>
                <a:gridCol w="1143756">
                  <a:extLst>
                    <a:ext uri="{9D8B030D-6E8A-4147-A177-3AD203B41FA5}">
                      <a16:colId xmlns:a16="http://schemas.microsoft.com/office/drawing/2014/main" val="1016895831"/>
                    </a:ext>
                  </a:extLst>
                </a:gridCol>
                <a:gridCol w="1274351">
                  <a:extLst>
                    <a:ext uri="{9D8B030D-6E8A-4147-A177-3AD203B41FA5}">
                      <a16:colId xmlns:a16="http://schemas.microsoft.com/office/drawing/2014/main" val="2233147681"/>
                    </a:ext>
                  </a:extLst>
                </a:gridCol>
                <a:gridCol w="1274351">
                  <a:extLst>
                    <a:ext uri="{9D8B030D-6E8A-4147-A177-3AD203B41FA5}">
                      <a16:colId xmlns:a16="http://schemas.microsoft.com/office/drawing/2014/main" val="3732344099"/>
                    </a:ext>
                  </a:extLst>
                </a:gridCol>
                <a:gridCol w="1274351">
                  <a:extLst>
                    <a:ext uri="{9D8B030D-6E8A-4147-A177-3AD203B41FA5}">
                      <a16:colId xmlns:a16="http://schemas.microsoft.com/office/drawing/2014/main" val="2101504707"/>
                    </a:ext>
                  </a:extLst>
                </a:gridCol>
                <a:gridCol w="1274351">
                  <a:extLst>
                    <a:ext uri="{9D8B030D-6E8A-4147-A177-3AD203B41FA5}">
                      <a16:colId xmlns:a16="http://schemas.microsoft.com/office/drawing/2014/main" val="611912794"/>
                    </a:ext>
                  </a:extLst>
                </a:gridCol>
                <a:gridCol w="1274351">
                  <a:extLst>
                    <a:ext uri="{9D8B030D-6E8A-4147-A177-3AD203B41FA5}">
                      <a16:colId xmlns:a16="http://schemas.microsoft.com/office/drawing/2014/main" val="1885102206"/>
                    </a:ext>
                  </a:extLst>
                </a:gridCol>
                <a:gridCol w="1274351">
                  <a:extLst>
                    <a:ext uri="{9D8B030D-6E8A-4147-A177-3AD203B41FA5}">
                      <a16:colId xmlns:a16="http://schemas.microsoft.com/office/drawing/2014/main" val="272194313"/>
                    </a:ext>
                  </a:extLst>
                </a:gridCol>
                <a:gridCol w="1274351">
                  <a:extLst>
                    <a:ext uri="{9D8B030D-6E8A-4147-A177-3AD203B41FA5}">
                      <a16:colId xmlns:a16="http://schemas.microsoft.com/office/drawing/2014/main" val="2421103528"/>
                    </a:ext>
                  </a:extLst>
                </a:gridCol>
                <a:gridCol w="1274351">
                  <a:extLst>
                    <a:ext uri="{9D8B030D-6E8A-4147-A177-3AD203B41FA5}">
                      <a16:colId xmlns:a16="http://schemas.microsoft.com/office/drawing/2014/main" val="407252886"/>
                    </a:ext>
                  </a:extLst>
                </a:gridCol>
              </a:tblGrid>
              <a:tr h="687066">
                <a:tc>
                  <a:txBody>
                    <a:bodyPr/>
                    <a:lstStyle/>
                    <a:p>
                      <a:pPr algn="ctr"/>
                      <a:endParaRPr lang="en-US" sz="1100" b="0" dirty="0">
                        <a:solidFill>
                          <a:schemeClr val="tx1"/>
                        </a:solidFill>
                        <a:latin typeface="Europa-Regular" panose="02000000000000000000" pitchFamily="2" charset="77"/>
                      </a:endParaRPr>
                    </a:p>
                  </a:txBody>
                  <a:tcPr marL="0" marR="0" anchor="ctr">
                    <a:lnL w="12700" cmpd="sng">
                      <a:noFill/>
                    </a:lnL>
                    <a:lnR w="1905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b="1" dirty="0">
                          <a:solidFill>
                            <a:schemeClr val="tx1"/>
                          </a:solidFill>
                          <a:latin typeface="Europa-Regular" panose="02000000000000000000" pitchFamily="2" charset="77"/>
                        </a:rPr>
                        <a:t>ARR </a:t>
                      </a:r>
                    </a:p>
                    <a:p>
                      <a:pPr algn="ctr"/>
                      <a:r>
                        <a:rPr lang="en-US" sz="1100" b="1" dirty="0">
                          <a:solidFill>
                            <a:schemeClr val="tx1"/>
                          </a:solidFill>
                          <a:latin typeface="Europa-Regular" panose="02000000000000000000" pitchFamily="2" charset="77"/>
                        </a:rPr>
                        <a:t>Growth</a:t>
                      </a: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b="1" dirty="0">
                          <a:solidFill>
                            <a:schemeClr val="tx1"/>
                          </a:solidFill>
                          <a:latin typeface="Europa-Regular" panose="02000000000000000000" pitchFamily="2" charset="77"/>
                        </a:rPr>
                        <a:t>Net </a:t>
                      </a:r>
                      <a:br>
                        <a:rPr lang="en-US" sz="1100" b="1" dirty="0">
                          <a:solidFill>
                            <a:schemeClr val="tx1"/>
                          </a:solidFill>
                          <a:latin typeface="Europa-Regular" panose="02000000000000000000" pitchFamily="2" charset="77"/>
                        </a:rPr>
                      </a:br>
                      <a:r>
                        <a:rPr lang="en-US" sz="1100" b="1" dirty="0">
                          <a:solidFill>
                            <a:schemeClr val="tx1"/>
                          </a:solidFill>
                          <a:latin typeface="Europa-Regular" panose="02000000000000000000" pitchFamily="2" charset="77"/>
                        </a:rPr>
                        <a:t>Retention</a:t>
                      </a: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b="1" dirty="0">
                          <a:solidFill>
                            <a:schemeClr val="tx1"/>
                          </a:solidFill>
                          <a:latin typeface="Europa-Regular" panose="02000000000000000000" pitchFamily="2" charset="77"/>
                        </a:rPr>
                        <a:t>Gross </a:t>
                      </a:r>
                      <a:br>
                        <a:rPr lang="en-US" sz="1100" b="1" dirty="0">
                          <a:solidFill>
                            <a:schemeClr val="tx1"/>
                          </a:solidFill>
                          <a:latin typeface="Europa-Regular" panose="02000000000000000000" pitchFamily="2" charset="77"/>
                        </a:rPr>
                      </a:br>
                      <a:r>
                        <a:rPr lang="en-US" sz="1100" b="1" dirty="0">
                          <a:solidFill>
                            <a:schemeClr val="tx1"/>
                          </a:solidFill>
                          <a:latin typeface="Europa-Regular" panose="02000000000000000000" pitchFamily="2" charset="77"/>
                        </a:rPr>
                        <a:t>Retention</a:t>
                      </a: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b="1" dirty="0">
                          <a:solidFill>
                            <a:schemeClr val="tx1"/>
                          </a:solidFill>
                          <a:latin typeface="Europa-Regular" panose="02000000000000000000" pitchFamily="2" charset="77"/>
                        </a:rPr>
                        <a:t>Gross </a:t>
                      </a:r>
                      <a:br>
                        <a:rPr lang="en-US" sz="1100" b="1" dirty="0">
                          <a:solidFill>
                            <a:schemeClr val="tx1"/>
                          </a:solidFill>
                          <a:latin typeface="Europa-Regular" panose="02000000000000000000" pitchFamily="2" charset="77"/>
                        </a:rPr>
                      </a:br>
                      <a:r>
                        <a:rPr lang="en-US" sz="1100" b="1" dirty="0">
                          <a:solidFill>
                            <a:schemeClr val="tx1"/>
                          </a:solidFill>
                          <a:latin typeface="Europa-Regular" panose="02000000000000000000" pitchFamily="2" charset="77"/>
                        </a:rPr>
                        <a:t>Margin</a:t>
                      </a: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b="1" dirty="0">
                          <a:solidFill>
                            <a:schemeClr val="tx1"/>
                          </a:solidFill>
                          <a:latin typeface="Europa-Regular" panose="02000000000000000000" pitchFamily="2" charset="77"/>
                        </a:rPr>
                        <a:t>S&amp;M </a:t>
                      </a:r>
                      <a:br>
                        <a:rPr lang="en-US" sz="1100" b="1" dirty="0">
                          <a:solidFill>
                            <a:schemeClr val="tx1"/>
                          </a:solidFill>
                          <a:latin typeface="Europa-Regular" panose="02000000000000000000" pitchFamily="2" charset="77"/>
                        </a:rPr>
                      </a:br>
                      <a:r>
                        <a:rPr lang="en-US" sz="1100" b="1" dirty="0">
                          <a:solidFill>
                            <a:schemeClr val="tx1"/>
                          </a:solidFill>
                          <a:latin typeface="Europa-Regular" panose="02000000000000000000" pitchFamily="2" charset="77"/>
                        </a:rPr>
                        <a:t>% Revenue</a:t>
                      </a: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b="1" dirty="0">
                          <a:solidFill>
                            <a:schemeClr val="tx1"/>
                          </a:solidFill>
                          <a:latin typeface="Europa-Regular" panose="02000000000000000000" pitchFamily="2" charset="77"/>
                        </a:rPr>
                        <a:t>R&amp;D </a:t>
                      </a:r>
                      <a:br>
                        <a:rPr lang="en-US" sz="1100" b="1" dirty="0">
                          <a:solidFill>
                            <a:schemeClr val="tx1"/>
                          </a:solidFill>
                          <a:latin typeface="Europa-Regular" panose="02000000000000000000" pitchFamily="2" charset="77"/>
                        </a:rPr>
                      </a:br>
                      <a:r>
                        <a:rPr lang="en-US" sz="1100" b="1" dirty="0">
                          <a:solidFill>
                            <a:schemeClr val="tx1"/>
                          </a:solidFill>
                          <a:latin typeface="Europa-Regular" panose="02000000000000000000" pitchFamily="2" charset="77"/>
                        </a:rPr>
                        <a:t>% Revenue</a:t>
                      </a: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b="1" dirty="0">
                          <a:solidFill>
                            <a:schemeClr val="tx1"/>
                          </a:solidFill>
                          <a:latin typeface="Europa-Regular" panose="02000000000000000000" pitchFamily="2" charset="77"/>
                        </a:rPr>
                        <a:t>G&amp;A </a:t>
                      </a:r>
                      <a:br>
                        <a:rPr lang="en-US" sz="1100" b="1" dirty="0">
                          <a:solidFill>
                            <a:schemeClr val="tx1"/>
                          </a:solidFill>
                          <a:latin typeface="Europa-Regular" panose="02000000000000000000" pitchFamily="2" charset="77"/>
                        </a:rPr>
                      </a:br>
                      <a:r>
                        <a:rPr lang="en-US" sz="1100" b="1" dirty="0">
                          <a:solidFill>
                            <a:schemeClr val="tx1"/>
                          </a:solidFill>
                          <a:latin typeface="Europa-Regular" panose="02000000000000000000" pitchFamily="2" charset="77"/>
                        </a:rPr>
                        <a:t>% Revenue</a:t>
                      </a: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b="1" dirty="0">
                          <a:solidFill>
                            <a:schemeClr val="tx1"/>
                          </a:solidFill>
                          <a:latin typeface="Europa-Regular" panose="02000000000000000000" pitchFamily="2" charset="77"/>
                        </a:rPr>
                        <a:t>FCF</a:t>
                      </a:r>
                    </a:p>
                    <a:p>
                      <a:pPr algn="ctr"/>
                      <a:r>
                        <a:rPr lang="en-US" sz="1100" b="1" dirty="0">
                          <a:solidFill>
                            <a:schemeClr val="tx1"/>
                          </a:solidFill>
                          <a:latin typeface="Europa-Regular" panose="02000000000000000000" pitchFamily="2" charset="77"/>
                        </a:rPr>
                        <a:t>Margin</a:t>
                      </a: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22505508"/>
                  </a:ext>
                </a:extLst>
              </a:tr>
              <a:tr h="886715">
                <a:tc>
                  <a:txBody>
                    <a:bodyPr/>
                    <a:lstStyle/>
                    <a:p>
                      <a:pPr algn="ctr"/>
                      <a:r>
                        <a:rPr lang="en-US" sz="1100" b="1" dirty="0">
                          <a:solidFill>
                            <a:schemeClr val="bg1"/>
                          </a:solidFill>
                          <a:latin typeface="Europa-Bold" panose="02000000000000000000" pitchFamily="2" charset="77"/>
                        </a:rPr>
                        <a:t>[ Add Your Logo Here ]</a:t>
                      </a: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400" b="1" dirty="0">
                          <a:solidFill>
                            <a:srgbClr val="015089"/>
                          </a:solidFill>
                          <a:latin typeface="Europa-Bold" panose="02000000000000000000" pitchFamily="2" charset="77"/>
                        </a:rPr>
                        <a:t>[ ]%</a:t>
                      </a:r>
                    </a:p>
                  </a:txBody>
                  <a:tcPr anchor="ctr">
                    <a:lnL w="12700" cap="flat" cmpd="sng" algn="ctr">
                      <a:solidFill>
                        <a:schemeClr val="tx1"/>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15089">
                        <a:alpha val="12478"/>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015089"/>
                          </a:solidFill>
                          <a:latin typeface="Europa-Bold" panose="02000000000000000000" pitchFamily="2" charset="77"/>
                        </a:rPr>
                        <a:t>[ ]%</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15089">
                        <a:alpha val="12478"/>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015089"/>
                          </a:solidFill>
                          <a:latin typeface="Europa-Bold" panose="02000000000000000000" pitchFamily="2" charset="77"/>
                        </a:rPr>
                        <a:t>[ ]%</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15089">
                        <a:alpha val="12478"/>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015089"/>
                          </a:solidFill>
                          <a:latin typeface="Europa-Bold" panose="02000000000000000000" pitchFamily="2" charset="77"/>
                        </a:rPr>
                        <a:t>[ ]%</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15089">
                        <a:alpha val="12478"/>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015089"/>
                          </a:solidFill>
                          <a:latin typeface="Europa-Bold" panose="02000000000000000000" pitchFamily="2" charset="77"/>
                        </a:rPr>
                        <a:t>[ ]%</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15089">
                        <a:alpha val="12478"/>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015089"/>
                          </a:solidFill>
                          <a:latin typeface="Europa-Bold" panose="02000000000000000000" pitchFamily="2" charset="77"/>
                        </a:rPr>
                        <a:t>[ ]%</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15089">
                        <a:alpha val="12478"/>
                      </a:srgbClr>
                    </a:solidFill>
                  </a:tcPr>
                </a:tc>
                <a:tc>
                  <a:txBody>
                    <a:bodyPr/>
                    <a:lstStyle/>
                    <a:p>
                      <a:pPr algn="ctr"/>
                      <a:r>
                        <a:rPr lang="en-US" sz="1400" b="1" dirty="0">
                          <a:solidFill>
                            <a:srgbClr val="015089"/>
                          </a:solidFill>
                          <a:latin typeface="Europa-Bold" panose="02000000000000000000" pitchFamily="2" charset="77"/>
                        </a:rPr>
                        <a:t>[ ]%</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15089">
                        <a:alpha val="12478"/>
                      </a:srgbClr>
                    </a:solidFill>
                  </a:tcPr>
                </a:tc>
                <a:tc>
                  <a:txBody>
                    <a:bodyPr/>
                    <a:lstStyle/>
                    <a:p>
                      <a:pPr algn="ctr"/>
                      <a:r>
                        <a:rPr lang="en-US" sz="1400" b="1" dirty="0">
                          <a:solidFill>
                            <a:srgbClr val="015089"/>
                          </a:solidFill>
                          <a:latin typeface="Europa-Bold" panose="02000000000000000000" pitchFamily="2" charset="77"/>
                        </a:rPr>
                        <a:t>[ ]%</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15089">
                        <a:alpha val="12478"/>
                      </a:srgbClr>
                    </a:solidFill>
                  </a:tcPr>
                </a:tc>
                <a:extLst>
                  <a:ext uri="{0D108BD9-81ED-4DB2-BD59-A6C34878D82A}">
                    <a16:rowId xmlns:a16="http://schemas.microsoft.com/office/drawing/2014/main" val="1871968930"/>
                  </a:ext>
                </a:extLst>
              </a:tr>
              <a:tr h="886715">
                <a:tc>
                  <a:txBody>
                    <a:bodyPr/>
                    <a:lstStyle/>
                    <a:p>
                      <a:pPr algn="ctr"/>
                      <a:r>
                        <a:rPr lang="en-US" sz="1100" b="1" dirty="0">
                          <a:solidFill>
                            <a:schemeClr val="bg1"/>
                          </a:solidFill>
                          <a:latin typeface="Europa-Bold" panose="02000000000000000000" pitchFamily="2" charset="77"/>
                        </a:rPr>
                        <a:t>Average</a:t>
                      </a: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400" b="1" dirty="0">
                          <a:solidFill>
                            <a:srgbClr val="015089"/>
                          </a:solidFill>
                          <a:latin typeface="Europa-Bold" panose="02000000000000000000" pitchFamily="2" charset="77"/>
                        </a:rPr>
                        <a:t>60%</a:t>
                      </a:r>
                    </a:p>
                  </a:txBody>
                  <a:tcPr anchor="ctr">
                    <a:lnL w="12700" cap="flat" cmpd="sng" algn="ctr">
                      <a:solidFill>
                        <a:schemeClr val="tx1"/>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15089">
                        <a:alpha val="12478"/>
                      </a:srgbClr>
                    </a:solidFill>
                  </a:tcPr>
                </a:tc>
                <a:tc>
                  <a:txBody>
                    <a:bodyPr/>
                    <a:lstStyle/>
                    <a:p>
                      <a:pPr algn="ctr"/>
                      <a:r>
                        <a:rPr lang="en-US" sz="1400" b="1" dirty="0">
                          <a:solidFill>
                            <a:srgbClr val="015089"/>
                          </a:solidFill>
                          <a:latin typeface="Europa-Bold" panose="02000000000000000000" pitchFamily="2" charset="77"/>
                        </a:rPr>
                        <a:t>120%</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15089">
                        <a:alpha val="12478"/>
                      </a:srgbClr>
                    </a:solidFill>
                  </a:tcPr>
                </a:tc>
                <a:tc>
                  <a:txBody>
                    <a:bodyPr/>
                    <a:lstStyle/>
                    <a:p>
                      <a:pPr algn="ctr"/>
                      <a:r>
                        <a:rPr lang="en-US" sz="1400" b="1" dirty="0">
                          <a:solidFill>
                            <a:srgbClr val="015089"/>
                          </a:solidFill>
                          <a:latin typeface="Europa-Bold" panose="02000000000000000000" pitchFamily="2" charset="77"/>
                        </a:rPr>
                        <a:t>90%</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15089">
                        <a:alpha val="12478"/>
                      </a:srgbClr>
                    </a:solidFill>
                  </a:tcPr>
                </a:tc>
                <a:tc>
                  <a:txBody>
                    <a:bodyPr/>
                    <a:lstStyle/>
                    <a:p>
                      <a:pPr algn="ctr"/>
                      <a:r>
                        <a:rPr lang="en-US" sz="1400" b="1" dirty="0">
                          <a:solidFill>
                            <a:srgbClr val="015089"/>
                          </a:solidFill>
                          <a:latin typeface="Europa-Bold" panose="02000000000000000000" pitchFamily="2" charset="77"/>
                        </a:rPr>
                        <a:t>70%</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15089">
                        <a:alpha val="12478"/>
                      </a:srgbClr>
                    </a:solidFill>
                  </a:tcPr>
                </a:tc>
                <a:tc>
                  <a:txBody>
                    <a:bodyPr/>
                    <a:lstStyle/>
                    <a:p>
                      <a:pPr algn="ctr"/>
                      <a:r>
                        <a:rPr lang="en-US" sz="1400" b="1" dirty="0">
                          <a:solidFill>
                            <a:srgbClr val="015089"/>
                          </a:solidFill>
                          <a:latin typeface="Europa-Bold" panose="02000000000000000000" pitchFamily="2" charset="77"/>
                        </a:rPr>
                        <a:t>50%</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15089">
                        <a:alpha val="12478"/>
                      </a:srgbClr>
                    </a:solidFill>
                  </a:tcPr>
                </a:tc>
                <a:tc>
                  <a:txBody>
                    <a:bodyPr/>
                    <a:lstStyle/>
                    <a:p>
                      <a:pPr algn="ctr"/>
                      <a:r>
                        <a:rPr lang="en-US" sz="1400" b="1" dirty="0">
                          <a:solidFill>
                            <a:srgbClr val="015089"/>
                          </a:solidFill>
                          <a:latin typeface="Europa-Bold" panose="02000000000000000000" pitchFamily="2" charset="77"/>
                        </a:rPr>
                        <a:t>35%</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15089">
                        <a:alpha val="12478"/>
                      </a:srgbClr>
                    </a:solidFill>
                  </a:tcPr>
                </a:tc>
                <a:tc>
                  <a:txBody>
                    <a:bodyPr/>
                    <a:lstStyle/>
                    <a:p>
                      <a:pPr algn="ctr"/>
                      <a:r>
                        <a:rPr lang="en-US" sz="1400" b="1" dirty="0">
                          <a:solidFill>
                            <a:srgbClr val="015089"/>
                          </a:solidFill>
                          <a:latin typeface="Europa-Bold" panose="02000000000000000000" pitchFamily="2" charset="77"/>
                        </a:rPr>
                        <a:t>20%</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15089">
                        <a:alpha val="12478"/>
                      </a:srgbClr>
                    </a:solidFill>
                  </a:tcPr>
                </a:tc>
                <a:tc>
                  <a:txBody>
                    <a:bodyPr/>
                    <a:lstStyle/>
                    <a:p>
                      <a:pPr algn="ctr"/>
                      <a:r>
                        <a:rPr lang="en-US" sz="1400" b="1" dirty="0">
                          <a:solidFill>
                            <a:srgbClr val="015089"/>
                          </a:solidFill>
                          <a:latin typeface="Europa-Bold" panose="02000000000000000000" pitchFamily="2" charset="77"/>
                        </a:rPr>
                        <a:t>-35%</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15089">
                        <a:alpha val="12478"/>
                      </a:srgbClr>
                    </a:solidFill>
                  </a:tcPr>
                </a:tc>
                <a:extLst>
                  <a:ext uri="{0D108BD9-81ED-4DB2-BD59-A6C34878D82A}">
                    <a16:rowId xmlns:a16="http://schemas.microsoft.com/office/drawing/2014/main" val="1784177567"/>
                  </a:ext>
                </a:extLst>
              </a:tr>
              <a:tr h="886715">
                <a:tc>
                  <a:txBody>
                    <a:bodyPr/>
                    <a:lstStyle/>
                    <a:p>
                      <a:pPr algn="ctr"/>
                      <a:r>
                        <a:rPr lang="en-US" sz="1100" dirty="0">
                          <a:solidFill>
                            <a:schemeClr val="bg1"/>
                          </a:solidFill>
                          <a:latin typeface="Europa-Bold" panose="02000000000000000000" pitchFamily="2" charset="77"/>
                        </a:rPr>
                        <a:t>Top </a:t>
                      </a:r>
                      <a:br>
                        <a:rPr lang="en-US" sz="1100" dirty="0">
                          <a:solidFill>
                            <a:schemeClr val="bg1"/>
                          </a:solidFill>
                          <a:latin typeface="Europa-Bold" panose="02000000000000000000" pitchFamily="2" charset="77"/>
                        </a:rPr>
                      </a:br>
                      <a:r>
                        <a:rPr lang="en-US" sz="1100" dirty="0">
                          <a:solidFill>
                            <a:schemeClr val="bg1"/>
                          </a:solidFill>
                          <a:latin typeface="Europa-Bold" panose="02000000000000000000" pitchFamily="2" charset="77"/>
                        </a:rPr>
                        <a:t>Quartile</a:t>
                      </a:r>
                    </a:p>
                  </a:txBody>
                  <a:tcPr marL="0" marR="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400" dirty="0">
                          <a:solidFill>
                            <a:srgbClr val="6695B7"/>
                          </a:solidFill>
                          <a:latin typeface="Europa-Bold" panose="02000000000000000000" pitchFamily="2" charset="77"/>
                        </a:rPr>
                        <a:t>80%+</a:t>
                      </a:r>
                    </a:p>
                  </a:txBody>
                  <a:tcPr anchor="ctr">
                    <a:lnL w="12700" cap="flat" cmpd="sng" algn="ctr">
                      <a:solidFill>
                        <a:schemeClr val="tx1"/>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rgbClr val="6695B7"/>
                          </a:solidFill>
                          <a:latin typeface="Europa-Bold" panose="02000000000000000000" pitchFamily="2" charset="77"/>
                        </a:rPr>
                        <a:t>125%+</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rgbClr val="6695B7"/>
                          </a:solidFill>
                          <a:latin typeface="Europa-Bold" panose="02000000000000000000" pitchFamily="2" charset="77"/>
                        </a:rPr>
                        <a:t>100%</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rgbClr val="6695B7"/>
                          </a:solidFill>
                          <a:latin typeface="Europa-Bold" panose="02000000000000000000" pitchFamily="2" charset="77"/>
                        </a:rPr>
                        <a:t>80%+</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rgbClr val="6695B7"/>
                          </a:solidFill>
                          <a:latin typeface="Europa-Bold" panose="02000000000000000000" pitchFamily="2" charset="77"/>
                        </a:rPr>
                        <a:t>&lt;35%</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rgbClr val="6695B7"/>
                          </a:solidFill>
                          <a:latin typeface="Europa-Bold" panose="02000000000000000000" pitchFamily="2" charset="77"/>
                        </a:rPr>
                        <a:t>&lt;25%</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rgbClr val="6695B7"/>
                          </a:solidFill>
                          <a:latin typeface="Europa-Bold" panose="02000000000000000000" pitchFamily="2" charset="77"/>
                        </a:rPr>
                        <a:t>&lt;15%</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rgbClr val="6695B7"/>
                          </a:solidFill>
                          <a:latin typeface="Europa-Bold" panose="02000000000000000000" pitchFamily="2" charset="77"/>
                        </a:rPr>
                        <a:t>-20%+</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13114500"/>
                  </a:ext>
                </a:extLst>
              </a:tr>
              <a:tr h="886715">
                <a:tc>
                  <a:txBody>
                    <a:bodyPr/>
                    <a:lstStyle/>
                    <a:p>
                      <a:pPr algn="ctr"/>
                      <a:r>
                        <a:rPr lang="en-US" sz="1100" dirty="0">
                          <a:solidFill>
                            <a:schemeClr val="bg1"/>
                          </a:solidFill>
                          <a:latin typeface="Europa-Bold" panose="02000000000000000000" pitchFamily="2" charset="77"/>
                        </a:rPr>
                        <a:t>Middle</a:t>
                      </a:r>
                    </a:p>
                    <a:p>
                      <a:pPr algn="ctr"/>
                      <a:r>
                        <a:rPr lang="en-US" sz="1100" dirty="0">
                          <a:solidFill>
                            <a:schemeClr val="bg1"/>
                          </a:solidFill>
                          <a:latin typeface="Europa-Bold" panose="02000000000000000000" pitchFamily="2" charset="77"/>
                        </a:rPr>
                        <a:t>50%</a:t>
                      </a:r>
                    </a:p>
                  </a:txBody>
                  <a:tcPr marL="0" marR="0" anchor="ctr">
                    <a:lnL w="12700" cmpd="sng">
                      <a:noFill/>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400" dirty="0">
                          <a:solidFill>
                            <a:srgbClr val="6695B7"/>
                          </a:solidFill>
                          <a:latin typeface="Europa-Bold" panose="02000000000000000000" pitchFamily="2" charset="77"/>
                        </a:rPr>
                        <a:t>35-</a:t>
                      </a:r>
                    </a:p>
                    <a:p>
                      <a:pPr algn="ctr"/>
                      <a:r>
                        <a:rPr lang="en-US" sz="1400" dirty="0">
                          <a:solidFill>
                            <a:srgbClr val="6695B7"/>
                          </a:solidFill>
                          <a:latin typeface="Europa-Bold" panose="02000000000000000000" pitchFamily="2" charset="77"/>
                        </a:rPr>
                        <a:t>80%</a:t>
                      </a:r>
                    </a:p>
                  </a:txBody>
                  <a:tcPr anchor="ctr">
                    <a:lnL w="12700" cap="flat" cmpd="sng" algn="ctr">
                      <a:solidFill>
                        <a:schemeClr val="tx1"/>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rgbClr val="6695B7"/>
                          </a:solidFill>
                          <a:latin typeface="Europa-Bold" panose="02000000000000000000" pitchFamily="2" charset="77"/>
                        </a:rPr>
                        <a:t>105-</a:t>
                      </a:r>
                    </a:p>
                    <a:p>
                      <a:pPr algn="ctr"/>
                      <a:r>
                        <a:rPr lang="en-US" sz="1400" dirty="0">
                          <a:solidFill>
                            <a:srgbClr val="6695B7"/>
                          </a:solidFill>
                          <a:latin typeface="Europa-Bold" panose="02000000000000000000" pitchFamily="2" charset="77"/>
                        </a:rPr>
                        <a:t>125%</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rgbClr val="6695B7"/>
                          </a:solidFill>
                          <a:latin typeface="Europa-Bold" panose="02000000000000000000" pitchFamily="2" charset="77"/>
                        </a:rPr>
                        <a:t>90-</a:t>
                      </a:r>
                    </a:p>
                    <a:p>
                      <a:pPr algn="ctr"/>
                      <a:r>
                        <a:rPr lang="en-US" sz="1400" dirty="0">
                          <a:solidFill>
                            <a:srgbClr val="6695B7"/>
                          </a:solidFill>
                          <a:latin typeface="Europa-Bold" panose="02000000000000000000" pitchFamily="2" charset="77"/>
                        </a:rPr>
                        <a:t>100%</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rgbClr val="6695B7"/>
                          </a:solidFill>
                          <a:latin typeface="Europa-Bold" panose="02000000000000000000" pitchFamily="2" charset="77"/>
                        </a:rPr>
                        <a:t>60-</a:t>
                      </a:r>
                    </a:p>
                    <a:p>
                      <a:pPr algn="ctr"/>
                      <a:r>
                        <a:rPr lang="en-US" sz="1400" dirty="0">
                          <a:solidFill>
                            <a:srgbClr val="6695B7"/>
                          </a:solidFill>
                          <a:latin typeface="Europa-Bold" panose="02000000000000000000" pitchFamily="2" charset="77"/>
                        </a:rPr>
                        <a:t>80%</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rgbClr val="6695B7"/>
                          </a:solidFill>
                          <a:latin typeface="Europa-Bold" panose="02000000000000000000" pitchFamily="2" charset="77"/>
                        </a:rPr>
                        <a:t>35-</a:t>
                      </a:r>
                    </a:p>
                    <a:p>
                      <a:pPr algn="ctr"/>
                      <a:r>
                        <a:rPr lang="en-US" sz="1400" dirty="0">
                          <a:solidFill>
                            <a:srgbClr val="6695B7"/>
                          </a:solidFill>
                          <a:latin typeface="Europa-Bold" panose="02000000000000000000" pitchFamily="2" charset="77"/>
                        </a:rPr>
                        <a:t>65%</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rgbClr val="6695B7"/>
                          </a:solidFill>
                          <a:latin typeface="Europa-Bold" panose="02000000000000000000" pitchFamily="2" charset="77"/>
                        </a:rPr>
                        <a:t>25-</a:t>
                      </a:r>
                    </a:p>
                    <a:p>
                      <a:pPr algn="ctr"/>
                      <a:r>
                        <a:rPr lang="en-US" sz="1400" dirty="0">
                          <a:solidFill>
                            <a:srgbClr val="6695B7"/>
                          </a:solidFill>
                          <a:latin typeface="Europa-Bold" panose="02000000000000000000" pitchFamily="2" charset="77"/>
                        </a:rPr>
                        <a:t>35%</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rgbClr val="6695B7"/>
                          </a:solidFill>
                          <a:latin typeface="Europa-Bold" panose="02000000000000000000" pitchFamily="2" charset="77"/>
                        </a:rPr>
                        <a:t>15-</a:t>
                      </a:r>
                    </a:p>
                    <a:p>
                      <a:pPr algn="ctr"/>
                      <a:r>
                        <a:rPr lang="en-US" sz="1400" dirty="0">
                          <a:solidFill>
                            <a:srgbClr val="6695B7"/>
                          </a:solidFill>
                          <a:latin typeface="Europa-Bold" panose="02000000000000000000" pitchFamily="2" charset="77"/>
                        </a:rPr>
                        <a:t>25%</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rgbClr val="6695B7"/>
                          </a:solidFill>
                          <a:latin typeface="Europa-Bold" panose="02000000000000000000" pitchFamily="2" charset="77"/>
                        </a:rPr>
                        <a:t>-50-</a:t>
                      </a:r>
                    </a:p>
                    <a:p>
                      <a:pPr algn="ctr"/>
                      <a:r>
                        <a:rPr lang="en-US" sz="1400" dirty="0">
                          <a:solidFill>
                            <a:srgbClr val="6695B7"/>
                          </a:solidFill>
                          <a:latin typeface="Europa-Bold" panose="02000000000000000000" pitchFamily="2" charset="77"/>
                        </a:rPr>
                        <a:t>-20%</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38380964"/>
                  </a:ext>
                </a:extLst>
              </a:tr>
              <a:tr h="886715">
                <a:tc>
                  <a:txBody>
                    <a:bodyPr/>
                    <a:lstStyle/>
                    <a:p>
                      <a:pPr algn="ctr"/>
                      <a:r>
                        <a:rPr lang="en-US" sz="1100" dirty="0">
                          <a:solidFill>
                            <a:schemeClr val="bg1"/>
                          </a:solidFill>
                          <a:latin typeface="Europa-Bold" panose="02000000000000000000" pitchFamily="2" charset="77"/>
                        </a:rPr>
                        <a:t>Bottom Quartile</a:t>
                      </a:r>
                    </a:p>
                  </a:txBody>
                  <a:tcPr marL="0" marR="0" anchor="ctr">
                    <a:lnL w="12700" cmpd="sng">
                      <a:noFill/>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1"/>
                    </a:solidFill>
                  </a:tcPr>
                </a:tc>
                <a:tc>
                  <a:txBody>
                    <a:bodyPr/>
                    <a:lstStyle/>
                    <a:p>
                      <a:pPr algn="ctr"/>
                      <a:r>
                        <a:rPr lang="en-US" sz="1400" dirty="0">
                          <a:solidFill>
                            <a:srgbClr val="6695B7"/>
                          </a:solidFill>
                          <a:latin typeface="Europa-Bold" panose="02000000000000000000" pitchFamily="2" charset="77"/>
                        </a:rPr>
                        <a:t>&lt;35%</a:t>
                      </a:r>
                    </a:p>
                  </a:txBody>
                  <a:tcPr anchor="ctr">
                    <a:lnL w="12700" cap="flat" cmpd="sng" algn="ctr">
                      <a:solidFill>
                        <a:schemeClr val="tx1"/>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400" dirty="0">
                          <a:solidFill>
                            <a:srgbClr val="6695B7"/>
                          </a:solidFill>
                          <a:latin typeface="Europa-Bold" panose="02000000000000000000" pitchFamily="2" charset="77"/>
                        </a:rPr>
                        <a:t>&lt;105%</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400" dirty="0">
                          <a:solidFill>
                            <a:srgbClr val="6695B7"/>
                          </a:solidFill>
                          <a:latin typeface="Europa-Bold" panose="02000000000000000000" pitchFamily="2" charset="77"/>
                        </a:rPr>
                        <a:t>&lt;90%</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400" dirty="0">
                          <a:solidFill>
                            <a:srgbClr val="6695B7"/>
                          </a:solidFill>
                          <a:latin typeface="Europa-Bold" panose="02000000000000000000" pitchFamily="2" charset="77"/>
                        </a:rPr>
                        <a:t>&lt;60%</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400" dirty="0">
                          <a:solidFill>
                            <a:srgbClr val="6695B7"/>
                          </a:solidFill>
                          <a:latin typeface="Europa-Bold" panose="02000000000000000000" pitchFamily="2" charset="77"/>
                        </a:rPr>
                        <a:t>65%+</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400" dirty="0">
                          <a:solidFill>
                            <a:srgbClr val="6695B7"/>
                          </a:solidFill>
                          <a:latin typeface="Europa-Bold" panose="02000000000000000000" pitchFamily="2" charset="77"/>
                        </a:rPr>
                        <a:t>35%+</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400" dirty="0">
                          <a:solidFill>
                            <a:srgbClr val="6695B7"/>
                          </a:solidFill>
                          <a:latin typeface="Europa-Bold" panose="02000000000000000000" pitchFamily="2" charset="77"/>
                        </a:rPr>
                        <a:t>25%+</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400" dirty="0">
                          <a:solidFill>
                            <a:srgbClr val="6695B7"/>
                          </a:solidFill>
                          <a:latin typeface="Europa-Bold" panose="02000000000000000000" pitchFamily="2" charset="77"/>
                        </a:rPr>
                        <a:t>&lt;-50%</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55116004"/>
                  </a:ext>
                </a:extLst>
              </a:tr>
            </a:tbl>
          </a:graphicData>
        </a:graphic>
      </p:graphicFrame>
      <p:sp>
        <p:nvSpPr>
          <p:cNvPr id="5" name="TextBox 4">
            <a:extLst>
              <a:ext uri="{FF2B5EF4-FFF2-40B4-BE49-F238E27FC236}">
                <a16:creationId xmlns:a16="http://schemas.microsoft.com/office/drawing/2014/main" id="{D39F3405-42AE-0D45-87FC-F0FE100E9F25}"/>
              </a:ext>
            </a:extLst>
          </p:cNvPr>
          <p:cNvSpPr txBox="1"/>
          <p:nvPr/>
        </p:nvSpPr>
        <p:spPr>
          <a:xfrm>
            <a:off x="10392412" y="142421"/>
            <a:ext cx="1406762" cy="954107"/>
          </a:xfrm>
          <a:prstGeom prst="rect">
            <a:avLst/>
          </a:prstGeom>
          <a:noFill/>
          <a:ln w="38100">
            <a:solidFill>
              <a:schemeClr val="accent2"/>
            </a:solidFill>
            <a:prstDash val="dash"/>
          </a:ln>
        </p:spPr>
        <p:txBody>
          <a:bodyPr wrap="square" rtlCol="0">
            <a:spAutoFit/>
          </a:bodyPr>
          <a:lstStyle/>
          <a:p>
            <a:pPr algn="ctr"/>
            <a:endParaRPr lang="en-US" sz="1400" dirty="0"/>
          </a:p>
          <a:p>
            <a:pPr algn="ctr"/>
            <a:r>
              <a:rPr lang="en-US" sz="1400" dirty="0"/>
              <a:t>Put this box over your metrics</a:t>
            </a:r>
          </a:p>
          <a:p>
            <a:pPr algn="ctr"/>
            <a:endParaRPr lang="en-US" sz="1400" dirty="0"/>
          </a:p>
        </p:txBody>
      </p:sp>
      <p:sp>
        <p:nvSpPr>
          <p:cNvPr id="7" name="TextBox 6">
            <a:extLst>
              <a:ext uri="{FF2B5EF4-FFF2-40B4-BE49-F238E27FC236}">
                <a16:creationId xmlns:a16="http://schemas.microsoft.com/office/drawing/2014/main" id="{73BF4EE1-5334-DD41-90BA-4DBB64E526B8}"/>
              </a:ext>
            </a:extLst>
          </p:cNvPr>
          <p:cNvSpPr txBox="1"/>
          <p:nvPr/>
        </p:nvSpPr>
        <p:spPr>
          <a:xfrm>
            <a:off x="392826" y="945631"/>
            <a:ext cx="1907922" cy="307777"/>
          </a:xfrm>
          <a:prstGeom prst="rect">
            <a:avLst/>
          </a:prstGeom>
          <a:noFill/>
          <a:ln w="38100">
            <a:solidFill>
              <a:srgbClr val="C00000"/>
            </a:solidFill>
            <a:prstDash val="dash"/>
          </a:ln>
        </p:spPr>
        <p:txBody>
          <a:bodyPr wrap="square" rtlCol="0">
            <a:spAutoFit/>
          </a:bodyPr>
          <a:lstStyle/>
          <a:p>
            <a:pPr algn="ctr"/>
            <a:r>
              <a:rPr lang="en-US" sz="1400" dirty="0">
                <a:solidFill>
                  <a:srgbClr val="C00000"/>
                </a:solidFill>
              </a:rPr>
              <a:t>Add your metrics</a:t>
            </a:r>
          </a:p>
        </p:txBody>
      </p:sp>
      <p:cxnSp>
        <p:nvCxnSpPr>
          <p:cNvPr id="8" name="Straight Arrow Connector 7">
            <a:extLst>
              <a:ext uri="{FF2B5EF4-FFF2-40B4-BE49-F238E27FC236}">
                <a16:creationId xmlns:a16="http://schemas.microsoft.com/office/drawing/2014/main" id="{DB39E6A5-D2A5-A843-B950-D0D77E1E1EE8}"/>
              </a:ext>
            </a:extLst>
          </p:cNvPr>
          <p:cNvCxnSpPr/>
          <p:nvPr/>
        </p:nvCxnSpPr>
        <p:spPr>
          <a:xfrm>
            <a:off x="870155" y="1356852"/>
            <a:ext cx="476632" cy="442451"/>
          </a:xfrm>
          <a:prstGeom prst="straightConnector1">
            <a:avLst/>
          </a:prstGeom>
          <a:ln w="38100" cmpd="dbl">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0820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BB67E-BA09-C147-9F5B-1B96E42689B0}"/>
              </a:ext>
            </a:extLst>
          </p:cNvPr>
          <p:cNvSpPr>
            <a:spLocks noGrp="1"/>
          </p:cNvSpPr>
          <p:nvPr>
            <p:ph type="title"/>
          </p:nvPr>
        </p:nvSpPr>
        <p:spPr/>
        <p:txBody>
          <a:bodyPr/>
          <a:lstStyle/>
          <a:p>
            <a:r>
              <a:rPr lang="en-US" dirty="0"/>
              <a:t>Benchmarks for your business </a:t>
            </a:r>
          </a:p>
        </p:txBody>
      </p:sp>
      <p:sp>
        <p:nvSpPr>
          <p:cNvPr id="3" name="Text Placeholder 2">
            <a:extLst>
              <a:ext uri="{FF2B5EF4-FFF2-40B4-BE49-F238E27FC236}">
                <a16:creationId xmlns:a16="http://schemas.microsoft.com/office/drawing/2014/main" id="{94161ECD-F8A5-3947-882A-B6DC86D678E4}"/>
              </a:ext>
            </a:extLst>
          </p:cNvPr>
          <p:cNvSpPr>
            <a:spLocks noGrp="1"/>
          </p:cNvSpPr>
          <p:nvPr>
            <p:ph type="body" sz="quarter" idx="10"/>
          </p:nvPr>
        </p:nvSpPr>
        <p:spPr/>
        <p:txBody>
          <a:bodyPr/>
          <a:lstStyle/>
          <a:p>
            <a:r>
              <a:rPr lang="en-US" dirty="0"/>
              <a:t>How to use this template </a:t>
            </a:r>
          </a:p>
        </p:txBody>
      </p:sp>
      <p:sp>
        <p:nvSpPr>
          <p:cNvPr id="6" name="TextBox 5">
            <a:extLst>
              <a:ext uri="{FF2B5EF4-FFF2-40B4-BE49-F238E27FC236}">
                <a16:creationId xmlns:a16="http://schemas.microsoft.com/office/drawing/2014/main" id="{FAF8B05F-EE2F-B443-B356-89C6EF9A0346}"/>
              </a:ext>
            </a:extLst>
          </p:cNvPr>
          <p:cNvSpPr txBox="1"/>
          <p:nvPr/>
        </p:nvSpPr>
        <p:spPr>
          <a:xfrm>
            <a:off x="545689" y="1961535"/>
            <a:ext cx="6449159" cy="3693319"/>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Europa-Light" panose="02000000000000000000" pitchFamily="2" charset="77"/>
              </a:rPr>
              <a:t>Leverage these slides for next pitch deck, board meeting—or, if you’re so bold—show off your traction in your funding announcement, on your company blog, social media, or your next all hands meeting. </a:t>
            </a:r>
          </a:p>
          <a:p>
            <a:pPr marL="285750" indent="-285750">
              <a:buFont typeface="Arial" panose="020B0604020202020204" pitchFamily="34" charset="0"/>
              <a:buChar char="•"/>
            </a:pPr>
            <a:endParaRPr lang="en-US" dirty="0">
              <a:latin typeface="Europa-Light" panose="02000000000000000000" pitchFamily="2" charset="77"/>
            </a:endParaRPr>
          </a:p>
          <a:p>
            <a:pPr marL="285750" indent="-285750">
              <a:buFont typeface="Arial" panose="020B0604020202020204" pitchFamily="34" charset="0"/>
              <a:buChar char="•"/>
            </a:pPr>
            <a:r>
              <a:rPr lang="en-US" dirty="0">
                <a:latin typeface="Europa-Light" panose="02000000000000000000" pitchFamily="2" charset="77"/>
              </a:rPr>
              <a:t>As references, we shared benchmarks for both private cloud and public cloud companies</a:t>
            </a:r>
          </a:p>
          <a:p>
            <a:pPr marL="285750" indent="-285750">
              <a:buFont typeface="Arial" panose="020B0604020202020204" pitchFamily="34" charset="0"/>
              <a:buChar char="•"/>
            </a:pPr>
            <a:endParaRPr lang="en-US" dirty="0">
              <a:latin typeface="Europa-Light" panose="02000000000000000000" pitchFamily="2" charset="77"/>
            </a:endParaRPr>
          </a:p>
          <a:p>
            <a:pPr marL="285750" indent="-285750">
              <a:buFont typeface="Arial" panose="020B0604020202020204" pitchFamily="34" charset="0"/>
              <a:buChar char="•"/>
            </a:pPr>
            <a:r>
              <a:rPr lang="en-US" dirty="0">
                <a:latin typeface="Europa-Light" panose="02000000000000000000" pitchFamily="2" charset="77"/>
              </a:rPr>
              <a:t>For more granularity on where you stand, select the ARR scale slide that applies to your company, and make it your own by adding your logo and metrics. </a:t>
            </a:r>
          </a:p>
          <a:p>
            <a:pPr marL="285750" indent="-285750">
              <a:buFont typeface="Arial" panose="020B0604020202020204" pitchFamily="34" charset="0"/>
              <a:buChar char="•"/>
            </a:pPr>
            <a:endParaRPr lang="en-US" dirty="0">
              <a:latin typeface="Europa-Light" panose="02000000000000000000" pitchFamily="2" charset="77"/>
            </a:endParaRPr>
          </a:p>
          <a:p>
            <a:pPr marL="285750" indent="-285750">
              <a:buFont typeface="Arial" panose="020B0604020202020204" pitchFamily="34" charset="0"/>
              <a:buChar char="•"/>
            </a:pPr>
            <a:r>
              <a:rPr lang="en-US" b="1" dirty="0">
                <a:latin typeface="Europa-Light" panose="02000000000000000000" pitchFamily="2" charset="77"/>
              </a:rPr>
              <a:t>Have any questions? Raising your next round? Get in touch!  </a:t>
            </a:r>
          </a:p>
        </p:txBody>
      </p:sp>
      <p:pic>
        <p:nvPicPr>
          <p:cNvPr id="10" name="Picture 9" descr="A person with her arms crossed&#10;&#10;Description automatically generated with low confidence">
            <a:extLst>
              <a:ext uri="{FF2B5EF4-FFF2-40B4-BE49-F238E27FC236}">
                <a16:creationId xmlns:a16="http://schemas.microsoft.com/office/drawing/2014/main" id="{C9A654D8-FAE0-5740-9B08-ECE26C4A9D04}"/>
              </a:ext>
            </a:extLst>
          </p:cNvPr>
          <p:cNvPicPr>
            <a:picLocks noChangeAspect="1"/>
          </p:cNvPicPr>
          <p:nvPr/>
        </p:nvPicPr>
        <p:blipFill>
          <a:blip r:embed="rId2"/>
          <a:stretch>
            <a:fillRect/>
          </a:stretch>
        </p:blipFill>
        <p:spPr>
          <a:xfrm>
            <a:off x="7871927" y="1660849"/>
            <a:ext cx="5197151" cy="5197151"/>
          </a:xfrm>
          <a:prstGeom prst="rect">
            <a:avLst/>
          </a:prstGeom>
        </p:spPr>
      </p:pic>
      <p:pic>
        <p:nvPicPr>
          <p:cNvPr id="12" name="Graphic 11" descr="Envelope with solid fill">
            <a:extLst>
              <a:ext uri="{FF2B5EF4-FFF2-40B4-BE49-F238E27FC236}">
                <a16:creationId xmlns:a16="http://schemas.microsoft.com/office/drawing/2014/main" id="{2E4F420B-9EE8-1F4E-83FA-7F25F67CDC6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02847" y="5677720"/>
            <a:ext cx="369332" cy="369332"/>
          </a:xfrm>
          <a:prstGeom prst="rect">
            <a:avLst/>
          </a:prstGeom>
        </p:spPr>
      </p:pic>
      <p:sp>
        <p:nvSpPr>
          <p:cNvPr id="13" name="TextBox 12">
            <a:extLst>
              <a:ext uri="{FF2B5EF4-FFF2-40B4-BE49-F238E27FC236}">
                <a16:creationId xmlns:a16="http://schemas.microsoft.com/office/drawing/2014/main" id="{C6706A1A-2BAF-B141-B69C-2A3CDEFF04A7}"/>
              </a:ext>
            </a:extLst>
          </p:cNvPr>
          <p:cNvSpPr txBox="1"/>
          <p:nvPr/>
        </p:nvSpPr>
        <p:spPr>
          <a:xfrm>
            <a:off x="1572179" y="6126506"/>
            <a:ext cx="1760531" cy="369332"/>
          </a:xfrm>
          <a:prstGeom prst="rect">
            <a:avLst/>
          </a:prstGeom>
          <a:noFill/>
        </p:spPr>
        <p:txBody>
          <a:bodyPr wrap="square" rtlCol="0">
            <a:spAutoFit/>
          </a:bodyPr>
          <a:lstStyle/>
          <a:p>
            <a:r>
              <a:rPr lang="en-US" b="1" dirty="0">
                <a:latin typeface="Europa-Light" panose="02000000000000000000" pitchFamily="2" charset="77"/>
              </a:rPr>
              <a:t>@</a:t>
            </a:r>
            <a:r>
              <a:rPr lang="en-US" b="1" dirty="0" err="1">
                <a:latin typeface="Europa-Light" panose="02000000000000000000" pitchFamily="2" charset="77"/>
              </a:rPr>
              <a:t>mcadonofrio</a:t>
            </a:r>
            <a:endParaRPr lang="en-US" b="1" dirty="0">
              <a:latin typeface="Europa-Light" panose="02000000000000000000" pitchFamily="2" charset="77"/>
            </a:endParaRPr>
          </a:p>
        </p:txBody>
      </p:sp>
      <p:sp>
        <p:nvSpPr>
          <p:cNvPr id="14" name="TextBox 13">
            <a:extLst>
              <a:ext uri="{FF2B5EF4-FFF2-40B4-BE49-F238E27FC236}">
                <a16:creationId xmlns:a16="http://schemas.microsoft.com/office/drawing/2014/main" id="{CAAEB528-2E37-AB46-840F-940B311CED46}"/>
              </a:ext>
            </a:extLst>
          </p:cNvPr>
          <p:cNvSpPr txBox="1"/>
          <p:nvPr/>
        </p:nvSpPr>
        <p:spPr>
          <a:xfrm>
            <a:off x="1572179" y="5667982"/>
            <a:ext cx="2402098" cy="369332"/>
          </a:xfrm>
          <a:prstGeom prst="rect">
            <a:avLst/>
          </a:prstGeom>
          <a:noFill/>
        </p:spPr>
        <p:txBody>
          <a:bodyPr wrap="square" rtlCol="0">
            <a:spAutoFit/>
          </a:bodyPr>
          <a:lstStyle/>
          <a:p>
            <a:r>
              <a:rPr lang="en-US" b="1" dirty="0" err="1">
                <a:latin typeface="Europa-Light" panose="02000000000000000000" pitchFamily="2" charset="77"/>
              </a:rPr>
              <a:t>mdonofrio@bvp.com</a:t>
            </a:r>
            <a:endParaRPr lang="en-US" b="1" dirty="0">
              <a:latin typeface="Europa-Light" panose="02000000000000000000" pitchFamily="2" charset="77"/>
            </a:endParaRPr>
          </a:p>
        </p:txBody>
      </p:sp>
      <p:pic>
        <p:nvPicPr>
          <p:cNvPr id="16" name="Picture 15" descr="Logo&#10;&#10;Description automatically generated">
            <a:extLst>
              <a:ext uri="{FF2B5EF4-FFF2-40B4-BE49-F238E27FC236}">
                <a16:creationId xmlns:a16="http://schemas.microsoft.com/office/drawing/2014/main" id="{7A2781E1-ADBA-B441-B8A8-F4997D5AACD8}"/>
              </a:ext>
            </a:extLst>
          </p:cNvPr>
          <p:cNvPicPr>
            <a:picLocks noChangeAspect="1"/>
          </p:cNvPicPr>
          <p:nvPr/>
        </p:nvPicPr>
        <p:blipFill>
          <a:blip r:embed="rId5">
            <a:duotone>
              <a:schemeClr val="accent1">
                <a:shade val="45000"/>
                <a:satMod val="135000"/>
              </a:schemeClr>
              <a:prstClr val="white"/>
            </a:duotone>
          </a:blip>
          <a:stretch>
            <a:fillRect/>
          </a:stretch>
        </p:blipFill>
        <p:spPr>
          <a:xfrm>
            <a:off x="1201546" y="6110151"/>
            <a:ext cx="370633" cy="370633"/>
          </a:xfrm>
          <a:prstGeom prst="rect">
            <a:avLst/>
          </a:prstGeom>
        </p:spPr>
      </p:pic>
      <p:sp>
        <p:nvSpPr>
          <p:cNvPr id="17" name="TextBox 16">
            <a:extLst>
              <a:ext uri="{FF2B5EF4-FFF2-40B4-BE49-F238E27FC236}">
                <a16:creationId xmlns:a16="http://schemas.microsoft.com/office/drawing/2014/main" id="{873CBEDB-5F0F-6B4A-BC52-CB013D5529F5}"/>
              </a:ext>
            </a:extLst>
          </p:cNvPr>
          <p:cNvSpPr txBox="1"/>
          <p:nvPr/>
        </p:nvSpPr>
        <p:spPr>
          <a:xfrm>
            <a:off x="6474940" y="5987402"/>
            <a:ext cx="2146040" cy="584775"/>
          </a:xfrm>
          <a:prstGeom prst="rect">
            <a:avLst/>
          </a:prstGeom>
          <a:noFill/>
        </p:spPr>
        <p:txBody>
          <a:bodyPr wrap="square" rtlCol="0">
            <a:spAutoFit/>
          </a:bodyPr>
          <a:lstStyle/>
          <a:p>
            <a:r>
              <a:rPr lang="en-US" sz="1600" b="1" dirty="0">
                <a:latin typeface="Europa-Light" panose="02000000000000000000" pitchFamily="2" charset="77"/>
              </a:rPr>
              <a:t>Mary D’Onofrio, Partner at Bessemer </a:t>
            </a:r>
          </a:p>
        </p:txBody>
      </p:sp>
    </p:spTree>
    <p:extLst>
      <p:ext uri="{BB962C8B-B14F-4D97-AF65-F5344CB8AC3E}">
        <p14:creationId xmlns:p14="http://schemas.microsoft.com/office/powerpoint/2010/main" val="3340765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5" name="Title 1034">
            <a:extLst>
              <a:ext uri="{FF2B5EF4-FFF2-40B4-BE49-F238E27FC236}">
                <a16:creationId xmlns:a16="http://schemas.microsoft.com/office/drawing/2014/main" id="{4303BBB7-83F9-FD4C-B406-4CD8AC266F2D}"/>
              </a:ext>
            </a:extLst>
          </p:cNvPr>
          <p:cNvSpPr>
            <a:spLocks noGrp="1"/>
          </p:cNvSpPr>
          <p:nvPr>
            <p:ph type="title"/>
          </p:nvPr>
        </p:nvSpPr>
        <p:spPr>
          <a:xfrm>
            <a:off x="392826" y="375286"/>
            <a:ext cx="10515600" cy="598702"/>
          </a:xfrm>
        </p:spPr>
        <p:txBody>
          <a:bodyPr/>
          <a:lstStyle/>
          <a:p>
            <a:r>
              <a:rPr lang="en-US" dirty="0"/>
              <a:t>Average Benchmarks by ARR Scale</a:t>
            </a:r>
          </a:p>
        </p:txBody>
      </p:sp>
      <p:sp>
        <p:nvSpPr>
          <p:cNvPr id="10" name="AutoShape 2">
            <a:extLst>
              <a:ext uri="{FF2B5EF4-FFF2-40B4-BE49-F238E27FC236}">
                <a16:creationId xmlns:a16="http://schemas.microsoft.com/office/drawing/2014/main" id="{F5AFF32E-0BD1-9E48-A7AA-D1DEF9E6AE26}"/>
              </a:ext>
            </a:extLst>
          </p:cNvPr>
          <p:cNvSpPr>
            <a:spLocks noChangeAspect="1" noChangeArrowheads="1"/>
          </p:cNvSpPr>
          <p:nvPr/>
        </p:nvSpPr>
        <p:spPr bwMode="auto">
          <a:xfrm>
            <a:off x="23217808" y="5375207"/>
            <a:ext cx="1464365" cy="146436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TextBox 30">
            <a:extLst>
              <a:ext uri="{FF2B5EF4-FFF2-40B4-BE49-F238E27FC236}">
                <a16:creationId xmlns:a16="http://schemas.microsoft.com/office/drawing/2014/main" id="{01F55DA7-DE24-FA40-9614-368B0D125FE6}"/>
              </a:ext>
            </a:extLst>
          </p:cNvPr>
          <p:cNvSpPr txBox="1"/>
          <p:nvPr/>
        </p:nvSpPr>
        <p:spPr>
          <a:xfrm>
            <a:off x="9883417" y="307603"/>
            <a:ext cx="1907922" cy="307777"/>
          </a:xfrm>
          <a:prstGeom prst="rect">
            <a:avLst/>
          </a:prstGeom>
          <a:noFill/>
          <a:ln w="38100">
            <a:solidFill>
              <a:srgbClr val="C00000"/>
            </a:solidFill>
            <a:prstDash val="dash"/>
          </a:ln>
        </p:spPr>
        <p:txBody>
          <a:bodyPr wrap="square" rtlCol="0">
            <a:spAutoFit/>
          </a:bodyPr>
          <a:lstStyle/>
          <a:p>
            <a:pPr algn="ctr"/>
            <a:r>
              <a:rPr lang="en-US" sz="1400" dirty="0">
                <a:solidFill>
                  <a:srgbClr val="C00000"/>
                </a:solidFill>
              </a:rPr>
              <a:t>Reference</a:t>
            </a:r>
          </a:p>
        </p:txBody>
      </p:sp>
      <p:sp>
        <p:nvSpPr>
          <p:cNvPr id="2" name="Text Placeholder 1">
            <a:extLst>
              <a:ext uri="{FF2B5EF4-FFF2-40B4-BE49-F238E27FC236}">
                <a16:creationId xmlns:a16="http://schemas.microsoft.com/office/drawing/2014/main" id="{9DDC2108-11D6-D14E-9E28-4402E3E5FBF2}"/>
              </a:ext>
            </a:extLst>
          </p:cNvPr>
          <p:cNvSpPr>
            <a:spLocks noGrp="1"/>
          </p:cNvSpPr>
          <p:nvPr>
            <p:ph type="body" sz="quarter" idx="14"/>
          </p:nvPr>
        </p:nvSpPr>
        <p:spPr>
          <a:xfrm>
            <a:off x="503517" y="6484756"/>
            <a:ext cx="4365043" cy="116665"/>
          </a:xfrm>
        </p:spPr>
        <p:txBody>
          <a:bodyPr/>
          <a:lstStyle/>
          <a:p>
            <a:r>
              <a:rPr lang="en-US" dirty="0"/>
              <a:t>*All margin and growth rate values in the above chart are rounded to the nearest 5% for clarity</a:t>
            </a:r>
          </a:p>
          <a:p>
            <a:endParaRPr lang="en-US" dirty="0"/>
          </a:p>
        </p:txBody>
      </p:sp>
      <p:graphicFrame>
        <p:nvGraphicFramePr>
          <p:cNvPr id="33" name="Table 3">
            <a:extLst>
              <a:ext uri="{FF2B5EF4-FFF2-40B4-BE49-F238E27FC236}">
                <a16:creationId xmlns:a16="http://schemas.microsoft.com/office/drawing/2014/main" id="{DB52DE3C-B797-B349-95B0-A36B3197EF36}"/>
              </a:ext>
            </a:extLst>
          </p:cNvPr>
          <p:cNvGraphicFramePr>
            <a:graphicFrameLocks noGrp="1"/>
          </p:cNvGraphicFramePr>
          <p:nvPr>
            <p:extLst>
              <p:ext uri="{D42A27DB-BD31-4B8C-83A1-F6EECF244321}">
                <p14:modId xmlns:p14="http://schemas.microsoft.com/office/powerpoint/2010/main" val="3519525807"/>
              </p:ext>
            </p:extLst>
          </p:nvPr>
        </p:nvGraphicFramePr>
        <p:xfrm>
          <a:off x="381001" y="1346886"/>
          <a:ext cx="11405615" cy="4881637"/>
        </p:xfrm>
        <a:graphic>
          <a:graphicData uri="http://schemas.openxmlformats.org/drawingml/2006/table">
            <a:tbl>
              <a:tblPr firstRow="1" bandRow="1">
                <a:tableStyleId>{5C22544A-7EE6-4342-B048-85BDC9FD1C3A}</a:tableStyleId>
              </a:tblPr>
              <a:tblGrid>
                <a:gridCol w="1900936">
                  <a:extLst>
                    <a:ext uri="{9D8B030D-6E8A-4147-A177-3AD203B41FA5}">
                      <a16:colId xmlns:a16="http://schemas.microsoft.com/office/drawing/2014/main" val="1016895831"/>
                    </a:ext>
                  </a:extLst>
                </a:gridCol>
                <a:gridCol w="1799801">
                  <a:extLst>
                    <a:ext uri="{9D8B030D-6E8A-4147-A177-3AD203B41FA5}">
                      <a16:colId xmlns:a16="http://schemas.microsoft.com/office/drawing/2014/main" val="2233147681"/>
                    </a:ext>
                  </a:extLst>
                </a:gridCol>
                <a:gridCol w="1998189">
                  <a:extLst>
                    <a:ext uri="{9D8B030D-6E8A-4147-A177-3AD203B41FA5}">
                      <a16:colId xmlns:a16="http://schemas.microsoft.com/office/drawing/2014/main" val="1167073774"/>
                    </a:ext>
                  </a:extLst>
                </a:gridCol>
                <a:gridCol w="1904817">
                  <a:extLst>
                    <a:ext uri="{9D8B030D-6E8A-4147-A177-3AD203B41FA5}">
                      <a16:colId xmlns:a16="http://schemas.microsoft.com/office/drawing/2014/main" val="3732344099"/>
                    </a:ext>
                  </a:extLst>
                </a:gridCol>
                <a:gridCol w="1900936">
                  <a:extLst>
                    <a:ext uri="{9D8B030D-6E8A-4147-A177-3AD203B41FA5}">
                      <a16:colId xmlns:a16="http://schemas.microsoft.com/office/drawing/2014/main" val="2101504707"/>
                    </a:ext>
                  </a:extLst>
                </a:gridCol>
                <a:gridCol w="1900936">
                  <a:extLst>
                    <a:ext uri="{9D8B030D-6E8A-4147-A177-3AD203B41FA5}">
                      <a16:colId xmlns:a16="http://schemas.microsoft.com/office/drawing/2014/main" val="611912794"/>
                    </a:ext>
                  </a:extLst>
                </a:gridCol>
              </a:tblGrid>
              <a:tr h="626467">
                <a:tc>
                  <a:txBody>
                    <a:bodyPr/>
                    <a:lstStyle/>
                    <a:p>
                      <a:pPr algn="ctr"/>
                      <a:endParaRPr lang="en-US" sz="1200" b="0" dirty="0">
                        <a:solidFill>
                          <a:schemeClr val="tx1"/>
                        </a:solidFill>
                        <a:latin typeface="Europa-Regular" panose="02000000000000000000" pitchFamily="2" charset="77"/>
                      </a:endParaRPr>
                    </a:p>
                  </a:txBody>
                  <a:tcPr anchor="ctr">
                    <a:lnL w="12700" cmpd="sng">
                      <a:noFill/>
                    </a:lnL>
                    <a:lnR w="19050" cap="flat" cmpd="sng" algn="ctr">
                      <a:noFill/>
                      <a:prstDash val="solid"/>
                      <a:round/>
                      <a:headEnd type="none" w="med" len="med"/>
                      <a:tailEnd type="none" w="med" len="med"/>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rgbClr val="015089"/>
                          </a:solidFill>
                          <a:latin typeface="Europa-Bold" panose="02000000000000000000" pitchFamily="2" charset="77"/>
                        </a:rPr>
                        <a:t>$1-10MM</a:t>
                      </a: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rgbClr val="015089"/>
                          </a:solidFill>
                          <a:latin typeface="Europa-Bold" panose="02000000000000000000" pitchFamily="2" charset="77"/>
                        </a:rPr>
                        <a:t>$10-25MM</a:t>
                      </a: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rgbClr val="015089"/>
                          </a:solidFill>
                          <a:latin typeface="Europa-Bold" panose="02000000000000000000" pitchFamily="2" charset="77"/>
                        </a:rPr>
                        <a:t>$25-50MM</a:t>
                      </a:r>
                    </a:p>
                  </a:txBody>
                  <a:tcPr marL="0" marR="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rgbClr val="015089"/>
                          </a:solidFill>
                          <a:latin typeface="Europa-Bold" panose="02000000000000000000" pitchFamily="2" charset="77"/>
                        </a:rPr>
                        <a:t>$50-100MM</a:t>
                      </a: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rgbClr val="015089"/>
                          </a:solidFill>
                          <a:latin typeface="Europa-Bold" panose="02000000000000000000" pitchFamily="2" charset="77"/>
                        </a:rPr>
                        <a:t>$100MM+</a:t>
                      </a: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22505508"/>
                  </a:ext>
                </a:extLst>
              </a:tr>
              <a:tr h="425517">
                <a:tc>
                  <a:txBody>
                    <a:bodyPr/>
                    <a:lstStyle/>
                    <a:p>
                      <a:pPr algn="ctr"/>
                      <a:r>
                        <a:rPr lang="en-US" sz="1200" b="1" dirty="0">
                          <a:solidFill>
                            <a:schemeClr val="bg1"/>
                          </a:solidFill>
                          <a:latin typeface="Europa-Regular" panose="02000000000000000000" pitchFamily="2" charset="77"/>
                        </a:rPr>
                        <a:t>ARR Growth Rate</a:t>
                      </a:r>
                    </a:p>
                  </a:txBody>
                  <a:tcPr anchor="ctr">
                    <a:lnL w="12700" cmpd="sng">
                      <a:noFill/>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500" b="0" dirty="0">
                          <a:latin typeface="Europa-Regular" panose="02000000000000000000" pitchFamily="2" charset="77"/>
                        </a:rPr>
                        <a:t>200%</a:t>
                      </a:r>
                    </a:p>
                  </a:txBody>
                  <a:tcPr anchor="ctr">
                    <a:lnL w="12700" cap="flat" cmpd="sng" algn="ctr">
                      <a:solidFill>
                        <a:schemeClr val="tx1"/>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7D6E4"/>
                    </a:solidFill>
                  </a:tcPr>
                </a:tc>
                <a:tc>
                  <a:txBody>
                    <a:bodyPr/>
                    <a:lstStyle/>
                    <a:p>
                      <a:pPr algn="ctr"/>
                      <a:r>
                        <a:rPr lang="en-US" sz="1500" b="0" dirty="0">
                          <a:latin typeface="Europa-Regular" panose="02000000000000000000" pitchFamily="2" charset="77"/>
                        </a:rPr>
                        <a:t>115%</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7D6E4"/>
                    </a:solidFill>
                  </a:tcPr>
                </a:tc>
                <a:tc>
                  <a:txBody>
                    <a:bodyPr/>
                    <a:lstStyle/>
                    <a:p>
                      <a:pPr algn="ctr"/>
                      <a:r>
                        <a:rPr lang="en-US" sz="1500" b="0" dirty="0">
                          <a:latin typeface="Europa-Regular" panose="02000000000000000000" pitchFamily="2" charset="77"/>
                        </a:rPr>
                        <a:t>95%</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7D6E4"/>
                    </a:solidFill>
                  </a:tcPr>
                </a:tc>
                <a:tc>
                  <a:txBody>
                    <a:bodyPr/>
                    <a:lstStyle/>
                    <a:p>
                      <a:pPr algn="ctr"/>
                      <a:r>
                        <a:rPr lang="en-US" sz="1500" b="0" dirty="0">
                          <a:latin typeface="Europa-Regular" panose="02000000000000000000" pitchFamily="2" charset="77"/>
                        </a:rPr>
                        <a:t>60%</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7D6E4"/>
                    </a:solidFill>
                  </a:tcPr>
                </a:tc>
                <a:tc>
                  <a:txBody>
                    <a:bodyPr/>
                    <a:lstStyle/>
                    <a:p>
                      <a:pPr algn="ctr"/>
                      <a:r>
                        <a:rPr lang="en-US" sz="1500" b="0" dirty="0">
                          <a:latin typeface="Europa-Regular" panose="02000000000000000000" pitchFamily="2" charset="77"/>
                        </a:rPr>
                        <a:t>60%</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7D6E4"/>
                    </a:solidFill>
                  </a:tcPr>
                </a:tc>
                <a:extLst>
                  <a:ext uri="{0D108BD9-81ED-4DB2-BD59-A6C34878D82A}">
                    <a16:rowId xmlns:a16="http://schemas.microsoft.com/office/drawing/2014/main" val="3592054511"/>
                  </a:ext>
                </a:extLst>
              </a:tr>
              <a:tr h="425517">
                <a:tc>
                  <a:txBody>
                    <a:bodyPr/>
                    <a:lstStyle/>
                    <a:p>
                      <a:pPr algn="ctr"/>
                      <a:r>
                        <a:rPr lang="en-US" sz="1200" b="1" dirty="0">
                          <a:solidFill>
                            <a:schemeClr val="bg1"/>
                          </a:solidFill>
                          <a:latin typeface="Europa-Regular" panose="02000000000000000000" pitchFamily="2" charset="77"/>
                        </a:rPr>
                        <a:t>Net Retention</a:t>
                      </a:r>
                    </a:p>
                  </a:txBody>
                  <a:tcPr anchor="ctr">
                    <a:lnL w="12700" cmpd="sng">
                      <a:noFill/>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500" b="0" dirty="0">
                          <a:latin typeface="Europa-Regular" panose="02000000000000000000" pitchFamily="2" charset="77"/>
                        </a:rPr>
                        <a:t>140%</a:t>
                      </a:r>
                    </a:p>
                  </a:txBody>
                  <a:tcPr anchor="ctr">
                    <a:lnL w="12700" cap="flat" cmpd="sng" algn="ctr">
                      <a:solidFill>
                        <a:schemeClr val="tx1"/>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7D6E4">
                        <a:alpha val="12000"/>
                      </a:srgbClr>
                    </a:solidFill>
                  </a:tcPr>
                </a:tc>
                <a:tc>
                  <a:txBody>
                    <a:bodyPr/>
                    <a:lstStyle/>
                    <a:p>
                      <a:pPr algn="ctr"/>
                      <a:r>
                        <a:rPr lang="en-US" sz="1500" b="0" dirty="0">
                          <a:latin typeface="Europa-Regular" panose="02000000000000000000" pitchFamily="2" charset="77"/>
                        </a:rPr>
                        <a:t>120%</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7D6E4">
                        <a:alpha val="12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0" dirty="0">
                          <a:latin typeface="Europa-Regular" panose="02000000000000000000" pitchFamily="2" charset="77"/>
                        </a:rPr>
                        <a:t>120%</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7D6E4">
                        <a:alpha val="12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0" dirty="0">
                          <a:latin typeface="Europa-Regular" panose="02000000000000000000" pitchFamily="2" charset="77"/>
                        </a:rPr>
                        <a:t>120%</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7D6E4">
                        <a:alpha val="12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0" dirty="0">
                          <a:latin typeface="Europa-Regular" panose="02000000000000000000" pitchFamily="2" charset="77"/>
                        </a:rPr>
                        <a:t>120%</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7D6E4">
                        <a:alpha val="12000"/>
                      </a:srgbClr>
                    </a:solidFill>
                  </a:tcPr>
                </a:tc>
                <a:extLst>
                  <a:ext uri="{0D108BD9-81ED-4DB2-BD59-A6C34878D82A}">
                    <a16:rowId xmlns:a16="http://schemas.microsoft.com/office/drawing/2014/main" val="925775728"/>
                  </a:ext>
                </a:extLst>
              </a:tr>
              <a:tr h="425517">
                <a:tc>
                  <a:txBody>
                    <a:bodyPr/>
                    <a:lstStyle/>
                    <a:p>
                      <a:pPr algn="ctr"/>
                      <a:r>
                        <a:rPr lang="en-US" sz="1200" b="1" dirty="0">
                          <a:solidFill>
                            <a:schemeClr val="bg1"/>
                          </a:solidFill>
                          <a:latin typeface="Europa-Regular" panose="02000000000000000000" pitchFamily="2" charset="77"/>
                        </a:rPr>
                        <a:t>Gross Retention</a:t>
                      </a:r>
                    </a:p>
                  </a:txBody>
                  <a:tcPr anchor="ctr">
                    <a:lnL w="12700" cmpd="sng">
                      <a:noFill/>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500" b="0" dirty="0">
                          <a:latin typeface="Europa-Regular" panose="02000000000000000000" pitchFamily="2" charset="77"/>
                        </a:rPr>
                        <a:t>85%</a:t>
                      </a:r>
                    </a:p>
                  </a:txBody>
                  <a:tcPr anchor="ctr">
                    <a:lnL w="12700" cap="flat" cmpd="sng" algn="ctr">
                      <a:solidFill>
                        <a:schemeClr val="tx1"/>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7D6E4"/>
                    </a:solidFill>
                  </a:tcPr>
                </a:tc>
                <a:tc>
                  <a:txBody>
                    <a:bodyPr/>
                    <a:lstStyle/>
                    <a:p>
                      <a:pPr algn="ctr"/>
                      <a:r>
                        <a:rPr lang="en-US" sz="1500" b="0" dirty="0">
                          <a:latin typeface="Europa-Regular" panose="02000000000000000000" pitchFamily="2" charset="77"/>
                        </a:rPr>
                        <a:t>85%</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7D6E4"/>
                    </a:solidFill>
                  </a:tcPr>
                </a:tc>
                <a:tc>
                  <a:txBody>
                    <a:bodyPr/>
                    <a:lstStyle/>
                    <a:p>
                      <a:pPr algn="ctr"/>
                      <a:r>
                        <a:rPr lang="en-US" sz="1500" b="0" dirty="0">
                          <a:latin typeface="Europa-Regular" panose="02000000000000000000" pitchFamily="2" charset="77"/>
                        </a:rPr>
                        <a:t>90%</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7D6E4"/>
                    </a:solidFill>
                  </a:tcPr>
                </a:tc>
                <a:tc>
                  <a:txBody>
                    <a:bodyPr/>
                    <a:lstStyle/>
                    <a:p>
                      <a:pPr algn="ctr"/>
                      <a:r>
                        <a:rPr lang="en-US" sz="1500" b="0" dirty="0">
                          <a:latin typeface="Europa-Regular" panose="02000000000000000000" pitchFamily="2" charset="77"/>
                        </a:rPr>
                        <a:t>90%</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7D6E4"/>
                    </a:solidFill>
                  </a:tcPr>
                </a:tc>
                <a:tc>
                  <a:txBody>
                    <a:bodyPr/>
                    <a:lstStyle/>
                    <a:p>
                      <a:pPr algn="ctr"/>
                      <a:r>
                        <a:rPr lang="en-US" sz="1500" b="0" dirty="0">
                          <a:latin typeface="Europa-Regular" panose="02000000000000000000" pitchFamily="2" charset="77"/>
                        </a:rPr>
                        <a:t>90%</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7D6E4"/>
                    </a:solidFill>
                  </a:tcPr>
                </a:tc>
                <a:extLst>
                  <a:ext uri="{0D108BD9-81ED-4DB2-BD59-A6C34878D82A}">
                    <a16:rowId xmlns:a16="http://schemas.microsoft.com/office/drawing/2014/main" val="3414148580"/>
                  </a:ext>
                </a:extLst>
              </a:tr>
              <a:tr h="425517">
                <a:tc>
                  <a:txBody>
                    <a:bodyPr/>
                    <a:lstStyle/>
                    <a:p>
                      <a:pPr algn="ctr"/>
                      <a:r>
                        <a:rPr lang="en-US" sz="1200" b="1" dirty="0">
                          <a:solidFill>
                            <a:schemeClr val="bg1"/>
                          </a:solidFill>
                          <a:latin typeface="Europa-Regular" panose="02000000000000000000" pitchFamily="2" charset="77"/>
                        </a:rPr>
                        <a:t>Gross Margin</a:t>
                      </a:r>
                    </a:p>
                  </a:txBody>
                  <a:tcPr anchor="ctr">
                    <a:lnL w="12700" cmpd="sng">
                      <a:noFill/>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kumimoji="0" lang="en-US" sz="1500" b="0" i="0" u="none" strike="noStrike" kern="1200" cap="none" spc="0" normalizeH="0" baseline="0" noProof="0" dirty="0">
                          <a:ln>
                            <a:noFill/>
                          </a:ln>
                          <a:solidFill>
                            <a:srgbClr val="014F88"/>
                          </a:solidFill>
                          <a:effectLst/>
                          <a:uLnTx/>
                          <a:uFillTx/>
                          <a:latin typeface="Europa-Regular" panose="02000000000000000000" pitchFamily="2" charset="77"/>
                          <a:ea typeface="+mn-ea"/>
                          <a:cs typeface="+mn-cs"/>
                        </a:rPr>
                        <a:t>70%</a:t>
                      </a:r>
                      <a:endParaRPr lang="en-US" sz="1500" b="0" dirty="0">
                        <a:latin typeface="Europa-Regular" panose="02000000000000000000" pitchFamily="2" charset="77"/>
                      </a:endParaRPr>
                    </a:p>
                  </a:txBody>
                  <a:tcPr anchor="ctr">
                    <a:lnL w="12700" cap="flat" cmpd="sng" algn="ctr">
                      <a:solidFill>
                        <a:schemeClr val="tx1"/>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7D6E4">
                        <a:alpha val="12000"/>
                      </a:srgbClr>
                    </a:solidFill>
                  </a:tcPr>
                </a:tc>
                <a:tc>
                  <a:txBody>
                    <a:bodyPr/>
                    <a:lstStyle/>
                    <a:p>
                      <a:pPr algn="ctr"/>
                      <a:r>
                        <a:rPr kumimoji="0" lang="en-US" sz="1500" b="0" i="0" u="none" strike="noStrike" kern="1200" cap="none" spc="0" normalizeH="0" baseline="0" noProof="0" dirty="0">
                          <a:ln>
                            <a:noFill/>
                          </a:ln>
                          <a:solidFill>
                            <a:srgbClr val="014F88"/>
                          </a:solidFill>
                          <a:effectLst/>
                          <a:uLnTx/>
                          <a:uFillTx/>
                          <a:latin typeface="Europa-Regular" panose="02000000000000000000" pitchFamily="2" charset="77"/>
                          <a:ea typeface="+mn-ea"/>
                          <a:cs typeface="+mn-cs"/>
                        </a:rPr>
                        <a:t>70%</a:t>
                      </a:r>
                      <a:endParaRPr lang="en-US" sz="1500" b="0" dirty="0">
                        <a:latin typeface="Europa-Regular" panose="02000000000000000000" pitchFamily="2" charset="77"/>
                      </a:endParaRP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7D6E4">
                        <a:alpha val="12000"/>
                      </a:srgbClr>
                    </a:solidFill>
                  </a:tcPr>
                </a:tc>
                <a:tc>
                  <a:txBody>
                    <a:bodyPr/>
                    <a:lstStyle/>
                    <a:p>
                      <a:pPr algn="ctr"/>
                      <a:r>
                        <a:rPr lang="en-US" sz="1500" b="0" dirty="0">
                          <a:latin typeface="Europa-Regular" panose="02000000000000000000" pitchFamily="2" charset="77"/>
                        </a:rPr>
                        <a:t>65%</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7D6E4">
                        <a:alpha val="12000"/>
                      </a:srgbClr>
                    </a:solidFill>
                  </a:tcPr>
                </a:tc>
                <a:tc>
                  <a:txBody>
                    <a:bodyPr/>
                    <a:lstStyle/>
                    <a:p>
                      <a:pPr algn="ctr"/>
                      <a:r>
                        <a:rPr kumimoji="0" lang="en-US" sz="1500" b="0" i="0" u="none" strike="noStrike" kern="1200" cap="none" spc="0" normalizeH="0" baseline="0" noProof="0" dirty="0">
                          <a:ln>
                            <a:noFill/>
                          </a:ln>
                          <a:solidFill>
                            <a:srgbClr val="014F88"/>
                          </a:solidFill>
                          <a:effectLst/>
                          <a:uLnTx/>
                          <a:uFillTx/>
                          <a:latin typeface="Europa-Regular" panose="02000000000000000000" pitchFamily="2" charset="77"/>
                          <a:ea typeface="+mn-ea"/>
                          <a:cs typeface="+mn-cs"/>
                        </a:rPr>
                        <a:t>65%</a:t>
                      </a:r>
                      <a:endParaRPr lang="en-US" sz="1500" b="0" dirty="0">
                        <a:latin typeface="Europa-Regular" panose="02000000000000000000" pitchFamily="2" charset="77"/>
                      </a:endParaRP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7D6E4">
                        <a:alpha val="12000"/>
                      </a:srgbClr>
                    </a:solidFill>
                  </a:tcPr>
                </a:tc>
                <a:tc>
                  <a:txBody>
                    <a:bodyPr/>
                    <a:lstStyle/>
                    <a:p>
                      <a:pPr algn="ctr"/>
                      <a:r>
                        <a:rPr kumimoji="0" lang="en-US" sz="1500" b="0" i="0" u="none" strike="noStrike" kern="1200" cap="none" spc="0" normalizeH="0" baseline="0" noProof="0" dirty="0">
                          <a:ln>
                            <a:noFill/>
                          </a:ln>
                          <a:solidFill>
                            <a:srgbClr val="014F88"/>
                          </a:solidFill>
                          <a:effectLst/>
                          <a:uLnTx/>
                          <a:uFillTx/>
                          <a:latin typeface="Europa-Regular" panose="02000000000000000000" pitchFamily="2" charset="77"/>
                          <a:ea typeface="+mn-ea"/>
                          <a:cs typeface="+mn-cs"/>
                        </a:rPr>
                        <a:t>70%</a:t>
                      </a:r>
                      <a:endParaRPr lang="en-US" sz="1500" b="0" dirty="0">
                        <a:latin typeface="Europa-Regular" panose="02000000000000000000" pitchFamily="2" charset="77"/>
                      </a:endParaRP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7D6E4">
                        <a:alpha val="12000"/>
                      </a:srgbClr>
                    </a:solidFill>
                  </a:tcPr>
                </a:tc>
                <a:extLst>
                  <a:ext uri="{0D108BD9-81ED-4DB2-BD59-A6C34878D82A}">
                    <a16:rowId xmlns:a16="http://schemas.microsoft.com/office/drawing/2014/main" val="1784177567"/>
                  </a:ext>
                </a:extLst>
              </a:tr>
              <a:tr h="425517">
                <a:tc>
                  <a:txBody>
                    <a:bodyPr/>
                    <a:lstStyle/>
                    <a:p>
                      <a:pPr algn="ctr"/>
                      <a:r>
                        <a:rPr lang="en-US" sz="1200" b="1" dirty="0">
                          <a:solidFill>
                            <a:schemeClr val="bg1"/>
                          </a:solidFill>
                          <a:latin typeface="Europa-Regular" panose="02000000000000000000" pitchFamily="2" charset="77"/>
                        </a:rPr>
                        <a:t>S&amp;M % Revenue</a:t>
                      </a:r>
                    </a:p>
                  </a:txBody>
                  <a:tcPr anchor="ctr">
                    <a:lnL w="12700" cmpd="sng">
                      <a:noFill/>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kumimoji="0" lang="en-US" sz="1500" b="0" i="0" u="none" strike="noStrike" kern="1200" cap="none" spc="0" normalizeH="0" baseline="0" noProof="0" dirty="0">
                          <a:ln>
                            <a:noFill/>
                          </a:ln>
                          <a:solidFill>
                            <a:srgbClr val="014F88"/>
                          </a:solidFill>
                          <a:effectLst/>
                          <a:uLnTx/>
                          <a:uFillTx/>
                          <a:latin typeface="Europa-Regular" panose="02000000000000000000" pitchFamily="2" charset="77"/>
                          <a:ea typeface="+mn-ea"/>
                          <a:cs typeface="+mn-cs"/>
                        </a:rPr>
                        <a:t>95%</a:t>
                      </a:r>
                      <a:endParaRPr lang="en-US" sz="1500" b="0" dirty="0">
                        <a:latin typeface="Europa-Regular" panose="02000000000000000000" pitchFamily="2" charset="77"/>
                      </a:endParaRPr>
                    </a:p>
                  </a:txBody>
                  <a:tcPr anchor="ctr">
                    <a:lnL w="12700" cap="flat" cmpd="sng" algn="ctr">
                      <a:solidFill>
                        <a:schemeClr val="tx1"/>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7D6E4"/>
                    </a:solidFill>
                  </a:tcPr>
                </a:tc>
                <a:tc>
                  <a:txBody>
                    <a:bodyPr/>
                    <a:lstStyle/>
                    <a:p>
                      <a:pPr algn="ctr"/>
                      <a:r>
                        <a:rPr kumimoji="0" lang="en-US" sz="1500" b="0" i="0" u="none" strike="noStrike" kern="1200" cap="none" spc="0" normalizeH="0" baseline="0" noProof="0" dirty="0">
                          <a:ln>
                            <a:noFill/>
                          </a:ln>
                          <a:solidFill>
                            <a:srgbClr val="014F88"/>
                          </a:solidFill>
                          <a:effectLst/>
                          <a:uLnTx/>
                          <a:uFillTx/>
                          <a:latin typeface="Europa-Regular" panose="02000000000000000000" pitchFamily="2" charset="77"/>
                          <a:ea typeface="+mn-ea"/>
                          <a:cs typeface="+mn-cs"/>
                        </a:rPr>
                        <a:t>70%</a:t>
                      </a:r>
                      <a:endParaRPr lang="en-US" sz="1500" b="0" dirty="0">
                        <a:latin typeface="Europa-Regular" panose="02000000000000000000" pitchFamily="2" charset="77"/>
                      </a:endParaRP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7D6E4"/>
                    </a:solidFill>
                  </a:tcPr>
                </a:tc>
                <a:tc>
                  <a:txBody>
                    <a:bodyPr/>
                    <a:lstStyle/>
                    <a:p>
                      <a:pPr algn="ctr"/>
                      <a:r>
                        <a:rPr lang="en-US" sz="1500" b="0" dirty="0">
                          <a:latin typeface="Europa-Regular" panose="02000000000000000000" pitchFamily="2" charset="77"/>
                        </a:rPr>
                        <a:t>70%</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7D6E4"/>
                    </a:solidFill>
                  </a:tcPr>
                </a:tc>
                <a:tc>
                  <a:txBody>
                    <a:bodyPr/>
                    <a:lstStyle/>
                    <a:p>
                      <a:pPr algn="ctr"/>
                      <a:r>
                        <a:rPr kumimoji="0" lang="en-US" sz="1500" b="0" i="0" u="none" strike="noStrike" kern="1200" cap="none" spc="0" normalizeH="0" baseline="0" noProof="0" dirty="0">
                          <a:ln>
                            <a:noFill/>
                          </a:ln>
                          <a:solidFill>
                            <a:srgbClr val="014F88"/>
                          </a:solidFill>
                          <a:effectLst/>
                          <a:uLnTx/>
                          <a:uFillTx/>
                          <a:latin typeface="Europa-Regular" panose="02000000000000000000" pitchFamily="2" charset="77"/>
                          <a:ea typeface="+mn-ea"/>
                          <a:cs typeface="+mn-cs"/>
                        </a:rPr>
                        <a:t>60%</a:t>
                      </a:r>
                      <a:endParaRPr lang="en-US" sz="1500" b="0" dirty="0">
                        <a:latin typeface="Europa-Regular" panose="02000000000000000000" pitchFamily="2" charset="77"/>
                      </a:endParaRP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7D6E4"/>
                    </a:solidFill>
                  </a:tcPr>
                </a:tc>
                <a:tc>
                  <a:txBody>
                    <a:bodyPr/>
                    <a:lstStyle/>
                    <a:p>
                      <a:pPr algn="ctr"/>
                      <a:r>
                        <a:rPr kumimoji="0" lang="en-US" sz="1500" b="0" i="0" u="none" strike="noStrike" kern="1200" cap="none" spc="0" normalizeH="0" baseline="0" noProof="0" dirty="0">
                          <a:ln>
                            <a:noFill/>
                          </a:ln>
                          <a:solidFill>
                            <a:srgbClr val="014F88"/>
                          </a:solidFill>
                          <a:effectLst/>
                          <a:uLnTx/>
                          <a:uFillTx/>
                          <a:latin typeface="Europa-Regular" panose="02000000000000000000" pitchFamily="2" charset="77"/>
                          <a:ea typeface="+mn-ea"/>
                          <a:cs typeface="+mn-cs"/>
                        </a:rPr>
                        <a:t>50%</a:t>
                      </a:r>
                      <a:endParaRPr lang="en-US" sz="1500" b="0" dirty="0">
                        <a:latin typeface="Europa-Regular" panose="02000000000000000000" pitchFamily="2" charset="77"/>
                      </a:endParaRP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7D6E4"/>
                    </a:solidFill>
                  </a:tcPr>
                </a:tc>
                <a:extLst>
                  <a:ext uri="{0D108BD9-81ED-4DB2-BD59-A6C34878D82A}">
                    <a16:rowId xmlns:a16="http://schemas.microsoft.com/office/drawing/2014/main" val="3662838414"/>
                  </a:ext>
                </a:extLst>
              </a:tr>
              <a:tr h="42551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latin typeface="Europa-Regular" panose="02000000000000000000" pitchFamily="2" charset="77"/>
                        </a:rPr>
                        <a:t>R&amp;D % Revenue</a:t>
                      </a:r>
                    </a:p>
                  </a:txBody>
                  <a:tcPr anchor="ctr">
                    <a:lnL w="12700" cmpd="sng">
                      <a:noFill/>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kumimoji="0" lang="en-US" sz="1500" b="0" i="0" u="none" strike="noStrike" kern="1200" cap="none" spc="0" normalizeH="0" baseline="0" noProof="0" dirty="0">
                          <a:ln>
                            <a:noFill/>
                          </a:ln>
                          <a:solidFill>
                            <a:srgbClr val="014F88"/>
                          </a:solidFill>
                          <a:effectLst/>
                          <a:uLnTx/>
                          <a:uFillTx/>
                          <a:latin typeface="Europa-Regular" panose="02000000000000000000" pitchFamily="2" charset="77"/>
                          <a:ea typeface="+mn-ea"/>
                          <a:cs typeface="+mn-cs"/>
                        </a:rPr>
                        <a:t>95%</a:t>
                      </a:r>
                      <a:endParaRPr lang="en-US" sz="1500" b="0" dirty="0">
                        <a:latin typeface="Europa-Regular" panose="02000000000000000000" pitchFamily="2" charset="77"/>
                      </a:endParaRPr>
                    </a:p>
                  </a:txBody>
                  <a:tcPr anchor="ctr">
                    <a:lnL w="12700" cap="flat" cmpd="sng" algn="ctr">
                      <a:solidFill>
                        <a:schemeClr val="tx1"/>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7D6E4">
                        <a:alpha val="12157"/>
                      </a:srgbClr>
                    </a:solidFill>
                  </a:tcPr>
                </a:tc>
                <a:tc>
                  <a:txBody>
                    <a:bodyPr/>
                    <a:lstStyle/>
                    <a:p>
                      <a:pPr algn="ctr"/>
                      <a:r>
                        <a:rPr kumimoji="0" lang="en-US" sz="1500" b="0" i="0" u="none" strike="noStrike" kern="1200" cap="none" spc="0" normalizeH="0" baseline="0" noProof="0" dirty="0">
                          <a:ln>
                            <a:noFill/>
                          </a:ln>
                          <a:solidFill>
                            <a:srgbClr val="014F88"/>
                          </a:solidFill>
                          <a:effectLst/>
                          <a:uLnTx/>
                          <a:uFillTx/>
                          <a:latin typeface="Europa-Regular" panose="02000000000000000000" pitchFamily="2" charset="77"/>
                          <a:ea typeface="+mn-ea"/>
                          <a:cs typeface="+mn-cs"/>
                        </a:rPr>
                        <a:t>50%</a:t>
                      </a:r>
                      <a:endParaRPr lang="en-US" sz="1500" b="0" dirty="0">
                        <a:latin typeface="Europa-Regular" panose="02000000000000000000" pitchFamily="2" charset="77"/>
                      </a:endParaRP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7D6E4">
                        <a:alpha val="12157"/>
                      </a:srgbClr>
                    </a:solidFill>
                  </a:tcPr>
                </a:tc>
                <a:tc>
                  <a:txBody>
                    <a:bodyPr/>
                    <a:lstStyle/>
                    <a:p>
                      <a:pPr algn="ctr"/>
                      <a:r>
                        <a:rPr lang="en-US" sz="1500" b="0" dirty="0">
                          <a:latin typeface="Europa-Regular" panose="02000000000000000000" pitchFamily="2" charset="77"/>
                        </a:rPr>
                        <a:t>45%</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7D6E4">
                        <a:alpha val="12157"/>
                      </a:srgbClr>
                    </a:solidFill>
                  </a:tcPr>
                </a:tc>
                <a:tc>
                  <a:txBody>
                    <a:bodyPr/>
                    <a:lstStyle/>
                    <a:p>
                      <a:pPr algn="ctr"/>
                      <a:r>
                        <a:rPr kumimoji="0" lang="en-US" sz="1500" b="0" i="0" u="none" strike="noStrike" kern="1200" cap="none" spc="0" normalizeH="0" baseline="0" noProof="0" dirty="0">
                          <a:ln>
                            <a:noFill/>
                          </a:ln>
                          <a:solidFill>
                            <a:srgbClr val="014F88"/>
                          </a:solidFill>
                          <a:effectLst/>
                          <a:uLnTx/>
                          <a:uFillTx/>
                          <a:latin typeface="Europa-Regular" panose="02000000000000000000" pitchFamily="2" charset="77"/>
                          <a:ea typeface="+mn-ea"/>
                          <a:cs typeface="+mn-cs"/>
                        </a:rPr>
                        <a:t>30%</a:t>
                      </a:r>
                      <a:endParaRPr lang="en-US" sz="1500" b="0" dirty="0">
                        <a:latin typeface="Europa-Regular" panose="02000000000000000000" pitchFamily="2" charset="77"/>
                      </a:endParaRP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7D6E4">
                        <a:alpha val="12157"/>
                      </a:srgbClr>
                    </a:solidFill>
                  </a:tcPr>
                </a:tc>
                <a:tc>
                  <a:txBody>
                    <a:bodyPr/>
                    <a:lstStyle/>
                    <a:p>
                      <a:pPr algn="ctr"/>
                      <a:r>
                        <a:rPr kumimoji="0" lang="en-US" sz="1500" b="0" i="0" u="none" strike="noStrike" kern="1200" cap="none" spc="0" normalizeH="0" baseline="0" noProof="0" dirty="0">
                          <a:ln>
                            <a:noFill/>
                          </a:ln>
                          <a:solidFill>
                            <a:srgbClr val="014F88"/>
                          </a:solidFill>
                          <a:effectLst/>
                          <a:uLnTx/>
                          <a:uFillTx/>
                          <a:latin typeface="Europa-Regular" panose="02000000000000000000" pitchFamily="2" charset="77"/>
                          <a:ea typeface="+mn-ea"/>
                          <a:cs typeface="+mn-cs"/>
                        </a:rPr>
                        <a:t>35%</a:t>
                      </a:r>
                      <a:endParaRPr lang="en-US" sz="1500" b="0" dirty="0">
                        <a:latin typeface="Europa-Regular" panose="02000000000000000000" pitchFamily="2" charset="77"/>
                      </a:endParaRP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7D6E4">
                        <a:alpha val="12157"/>
                      </a:srgbClr>
                    </a:solidFill>
                  </a:tcPr>
                </a:tc>
                <a:extLst>
                  <a:ext uri="{0D108BD9-81ED-4DB2-BD59-A6C34878D82A}">
                    <a16:rowId xmlns:a16="http://schemas.microsoft.com/office/drawing/2014/main" val="3973861598"/>
                  </a:ext>
                </a:extLst>
              </a:tr>
              <a:tr h="42551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latin typeface="Europa-Regular" panose="02000000000000000000" pitchFamily="2" charset="77"/>
                        </a:rPr>
                        <a:t>G&amp;A % Revenue</a:t>
                      </a:r>
                    </a:p>
                  </a:txBody>
                  <a:tcPr anchor="ctr">
                    <a:lnL w="12700" cmpd="sng">
                      <a:noFill/>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kumimoji="0" lang="en-US" sz="1500" b="0" i="0" u="none" strike="noStrike" kern="1200" cap="none" spc="0" normalizeH="0" baseline="0" noProof="0" dirty="0">
                          <a:ln>
                            <a:noFill/>
                          </a:ln>
                          <a:solidFill>
                            <a:srgbClr val="014F88"/>
                          </a:solidFill>
                          <a:effectLst/>
                          <a:uLnTx/>
                          <a:uFillTx/>
                          <a:latin typeface="Europa-Regular" panose="02000000000000000000" pitchFamily="2" charset="77"/>
                          <a:ea typeface="+mn-ea"/>
                          <a:cs typeface="+mn-cs"/>
                        </a:rPr>
                        <a:t>70%</a:t>
                      </a:r>
                      <a:endParaRPr lang="en-US" sz="1500" b="0" dirty="0">
                        <a:latin typeface="Europa-Regular" panose="02000000000000000000" pitchFamily="2" charset="77"/>
                      </a:endParaRPr>
                    </a:p>
                  </a:txBody>
                  <a:tcPr anchor="ctr">
                    <a:lnL w="12700" cap="flat" cmpd="sng" algn="ctr">
                      <a:solidFill>
                        <a:schemeClr val="tx1"/>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7D6E4"/>
                    </a:solidFill>
                  </a:tcPr>
                </a:tc>
                <a:tc>
                  <a:txBody>
                    <a:bodyPr/>
                    <a:lstStyle/>
                    <a:p>
                      <a:pPr algn="ctr"/>
                      <a:r>
                        <a:rPr kumimoji="0" lang="en-US" sz="1500" b="0" i="0" u="none" strike="noStrike" kern="1200" cap="none" spc="0" normalizeH="0" baseline="0" noProof="0" dirty="0">
                          <a:ln>
                            <a:noFill/>
                          </a:ln>
                          <a:solidFill>
                            <a:srgbClr val="014F88"/>
                          </a:solidFill>
                          <a:effectLst/>
                          <a:uLnTx/>
                          <a:uFillTx/>
                          <a:latin typeface="Europa-Regular" panose="02000000000000000000" pitchFamily="2" charset="77"/>
                          <a:ea typeface="+mn-ea"/>
                          <a:cs typeface="+mn-cs"/>
                        </a:rPr>
                        <a:t>40%</a:t>
                      </a:r>
                      <a:endParaRPr lang="en-US" sz="1500" b="0" dirty="0">
                        <a:latin typeface="Europa-Regular" panose="02000000000000000000" pitchFamily="2" charset="77"/>
                      </a:endParaRP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7D6E4"/>
                    </a:solidFill>
                  </a:tcPr>
                </a:tc>
                <a:tc>
                  <a:txBody>
                    <a:bodyPr/>
                    <a:lstStyle/>
                    <a:p>
                      <a:pPr algn="ctr"/>
                      <a:r>
                        <a:rPr lang="en-US" sz="1500" b="0" dirty="0">
                          <a:latin typeface="Europa-Regular" panose="02000000000000000000" pitchFamily="2" charset="77"/>
                        </a:rPr>
                        <a:t>30%</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7D6E4"/>
                    </a:solidFill>
                  </a:tcPr>
                </a:tc>
                <a:tc>
                  <a:txBody>
                    <a:bodyPr/>
                    <a:lstStyle/>
                    <a:p>
                      <a:pPr algn="ctr"/>
                      <a:r>
                        <a:rPr kumimoji="0" lang="en-US" sz="1500" b="0" i="0" u="none" strike="noStrike" kern="1200" cap="none" spc="0" normalizeH="0" baseline="0" noProof="0" dirty="0">
                          <a:ln>
                            <a:noFill/>
                          </a:ln>
                          <a:solidFill>
                            <a:srgbClr val="014F88"/>
                          </a:solidFill>
                          <a:effectLst/>
                          <a:uLnTx/>
                          <a:uFillTx/>
                          <a:latin typeface="Europa-Regular" panose="02000000000000000000" pitchFamily="2" charset="77"/>
                          <a:ea typeface="+mn-ea"/>
                          <a:cs typeface="+mn-cs"/>
                        </a:rPr>
                        <a:t>20%</a:t>
                      </a:r>
                      <a:endParaRPr lang="en-US" sz="1500" b="0" dirty="0">
                        <a:latin typeface="Europa-Regular" panose="02000000000000000000" pitchFamily="2" charset="77"/>
                      </a:endParaRP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7D6E4"/>
                    </a:solidFill>
                  </a:tcPr>
                </a:tc>
                <a:tc>
                  <a:txBody>
                    <a:bodyPr/>
                    <a:lstStyle/>
                    <a:p>
                      <a:pPr algn="ctr"/>
                      <a:r>
                        <a:rPr kumimoji="0" lang="en-US" sz="1500" b="0" i="0" u="none" strike="noStrike" kern="1200" cap="none" spc="0" normalizeH="0" baseline="0" noProof="0" dirty="0">
                          <a:ln>
                            <a:noFill/>
                          </a:ln>
                          <a:solidFill>
                            <a:srgbClr val="014F88"/>
                          </a:solidFill>
                          <a:effectLst/>
                          <a:uLnTx/>
                          <a:uFillTx/>
                          <a:latin typeface="Europa-Regular" panose="02000000000000000000" pitchFamily="2" charset="77"/>
                          <a:ea typeface="+mn-ea"/>
                          <a:cs typeface="+mn-cs"/>
                        </a:rPr>
                        <a:t>20%</a:t>
                      </a:r>
                      <a:endParaRPr lang="en-US" sz="1500" b="0" dirty="0">
                        <a:latin typeface="Europa-Regular" panose="02000000000000000000" pitchFamily="2" charset="77"/>
                      </a:endParaRP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7D6E4"/>
                    </a:solidFill>
                  </a:tcPr>
                </a:tc>
                <a:extLst>
                  <a:ext uri="{0D108BD9-81ED-4DB2-BD59-A6C34878D82A}">
                    <a16:rowId xmlns:a16="http://schemas.microsoft.com/office/drawing/2014/main" val="2904452344"/>
                  </a:ext>
                </a:extLst>
              </a:tr>
              <a:tr h="42551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latin typeface="Europa-Regular" panose="02000000000000000000" pitchFamily="2" charset="77"/>
                        </a:rPr>
                        <a:t>CAC Payback (Mos)</a:t>
                      </a:r>
                    </a:p>
                  </a:txBody>
                  <a:tcPr anchor="ctr">
                    <a:lnL w="12700" cmpd="sng">
                      <a:noFill/>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500" b="0" dirty="0">
                          <a:latin typeface="Europa-Regular" panose="02000000000000000000" pitchFamily="2" charset="77"/>
                        </a:rPr>
                        <a:t>15</a:t>
                      </a:r>
                    </a:p>
                  </a:txBody>
                  <a:tcPr anchor="ctr">
                    <a:lnL w="12700" cap="flat" cmpd="sng" algn="ctr">
                      <a:solidFill>
                        <a:schemeClr val="tx1"/>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7D6E4">
                        <a:alpha val="12157"/>
                      </a:srgbClr>
                    </a:solidFill>
                  </a:tcPr>
                </a:tc>
                <a:tc>
                  <a:txBody>
                    <a:bodyPr/>
                    <a:lstStyle/>
                    <a:p>
                      <a:pPr algn="ctr"/>
                      <a:r>
                        <a:rPr lang="en-US" sz="1500" b="0" dirty="0">
                          <a:latin typeface="Europa-Regular" panose="02000000000000000000" pitchFamily="2" charset="77"/>
                        </a:rPr>
                        <a:t>24</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7D6E4">
                        <a:alpha val="12157"/>
                      </a:srgbClr>
                    </a:solidFill>
                  </a:tcPr>
                </a:tc>
                <a:tc>
                  <a:txBody>
                    <a:bodyPr/>
                    <a:lstStyle/>
                    <a:p>
                      <a:pPr algn="ctr"/>
                      <a:r>
                        <a:rPr lang="en-US" sz="1500" b="0" dirty="0">
                          <a:latin typeface="Europa-Regular" panose="02000000000000000000" pitchFamily="2" charset="77"/>
                        </a:rPr>
                        <a:t>20</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7D6E4">
                        <a:alpha val="12157"/>
                      </a:srgbClr>
                    </a:solidFill>
                  </a:tcPr>
                </a:tc>
                <a:tc>
                  <a:txBody>
                    <a:bodyPr/>
                    <a:lstStyle/>
                    <a:p>
                      <a:pPr algn="ctr"/>
                      <a:r>
                        <a:rPr lang="en-US" sz="1500" b="0" dirty="0">
                          <a:latin typeface="Europa-Regular" panose="02000000000000000000" pitchFamily="2" charset="77"/>
                        </a:rPr>
                        <a:t>21</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7D6E4">
                        <a:alpha val="12157"/>
                      </a:srgbClr>
                    </a:solidFill>
                  </a:tcPr>
                </a:tc>
                <a:tc>
                  <a:txBody>
                    <a:bodyPr/>
                    <a:lstStyle/>
                    <a:p>
                      <a:pPr algn="ctr"/>
                      <a:r>
                        <a:rPr lang="en-US" sz="1500" b="0" dirty="0">
                          <a:latin typeface="Europa-Regular" panose="02000000000000000000" pitchFamily="2" charset="77"/>
                        </a:rPr>
                        <a:t>30</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7D6E4">
                        <a:alpha val="12157"/>
                      </a:srgbClr>
                    </a:solidFill>
                  </a:tcPr>
                </a:tc>
                <a:extLst>
                  <a:ext uri="{0D108BD9-81ED-4DB2-BD59-A6C34878D82A}">
                    <a16:rowId xmlns:a16="http://schemas.microsoft.com/office/drawing/2014/main" val="3713114500"/>
                  </a:ext>
                </a:extLst>
              </a:tr>
              <a:tr h="42551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latin typeface="Europa-Regular" panose="02000000000000000000" pitchFamily="2" charset="77"/>
                        </a:rPr>
                        <a:t>FCF Margin</a:t>
                      </a:r>
                    </a:p>
                  </a:txBody>
                  <a:tcPr anchor="ctr">
                    <a:lnL w="12700" cmpd="sng">
                      <a:noFill/>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500" b="0" dirty="0">
                          <a:latin typeface="Europa-Regular" panose="02000000000000000000" pitchFamily="2" charset="77"/>
                        </a:rPr>
                        <a:t>-230%</a:t>
                      </a:r>
                    </a:p>
                  </a:txBody>
                  <a:tcPr anchor="ctr">
                    <a:lnL w="12700" cap="flat" cmpd="sng" algn="ctr">
                      <a:solidFill>
                        <a:schemeClr val="tx1"/>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7D6E4"/>
                    </a:solidFill>
                  </a:tcPr>
                </a:tc>
                <a:tc>
                  <a:txBody>
                    <a:bodyPr/>
                    <a:lstStyle/>
                    <a:p>
                      <a:pPr algn="ctr"/>
                      <a:r>
                        <a:rPr lang="en-US" sz="1500" b="0" dirty="0">
                          <a:latin typeface="Europa-Regular" panose="02000000000000000000" pitchFamily="2" charset="77"/>
                        </a:rPr>
                        <a:t>-80%</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7D6E4"/>
                    </a:solidFill>
                  </a:tcPr>
                </a:tc>
                <a:tc>
                  <a:txBody>
                    <a:bodyPr/>
                    <a:lstStyle/>
                    <a:p>
                      <a:pPr algn="ctr"/>
                      <a:r>
                        <a:rPr lang="en-US" sz="1500" b="0" dirty="0">
                          <a:latin typeface="Europa-Regular" panose="02000000000000000000" pitchFamily="2" charset="77"/>
                        </a:rPr>
                        <a:t>-65%</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7D6E4"/>
                    </a:solidFill>
                  </a:tcPr>
                </a:tc>
                <a:tc>
                  <a:txBody>
                    <a:bodyPr/>
                    <a:lstStyle/>
                    <a:p>
                      <a:pPr algn="ctr"/>
                      <a:r>
                        <a:rPr lang="en-US" sz="1500" b="0" dirty="0">
                          <a:latin typeface="Europa-Regular" panose="02000000000000000000" pitchFamily="2" charset="77"/>
                        </a:rPr>
                        <a:t>-40%</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7D6E4"/>
                    </a:solidFill>
                  </a:tcPr>
                </a:tc>
                <a:tc>
                  <a:txBody>
                    <a:bodyPr/>
                    <a:lstStyle/>
                    <a:p>
                      <a:pPr algn="ctr"/>
                      <a:r>
                        <a:rPr lang="en-US" sz="1500" b="0" dirty="0">
                          <a:latin typeface="Europa-Regular" panose="02000000000000000000" pitchFamily="2" charset="77"/>
                        </a:rPr>
                        <a:t>-35%</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7D6E4"/>
                    </a:solidFill>
                  </a:tcPr>
                </a:tc>
                <a:extLst>
                  <a:ext uri="{0D108BD9-81ED-4DB2-BD59-A6C34878D82A}">
                    <a16:rowId xmlns:a16="http://schemas.microsoft.com/office/drawing/2014/main" val="3685814276"/>
                  </a:ext>
                </a:extLst>
              </a:tr>
              <a:tr h="42551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latin typeface="Europa-Regular" panose="02000000000000000000" pitchFamily="2" charset="77"/>
                        </a:rPr>
                        <a:t>Cash Conversion Score</a:t>
                      </a:r>
                    </a:p>
                  </a:txBody>
                  <a:tcPr anchor="ctr">
                    <a:lnL w="12700" cmpd="sng">
                      <a:noFill/>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1"/>
                    </a:solidFill>
                  </a:tcPr>
                </a:tc>
                <a:tc>
                  <a:txBody>
                    <a:bodyPr/>
                    <a:lstStyle/>
                    <a:p>
                      <a:pPr algn="ctr"/>
                      <a:r>
                        <a:rPr lang="en-US" sz="1500" b="0" dirty="0">
                          <a:latin typeface="Europa-Regular" panose="02000000000000000000" pitchFamily="2" charset="77"/>
                        </a:rPr>
                        <a:t>0.5x</a:t>
                      </a:r>
                    </a:p>
                  </a:txBody>
                  <a:tcPr anchor="ctr">
                    <a:lnL w="12700" cap="flat" cmpd="sng" algn="ctr">
                      <a:solidFill>
                        <a:schemeClr val="tx1"/>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C7D6E4">
                        <a:alpha val="12157"/>
                      </a:srgbClr>
                    </a:solidFill>
                  </a:tcPr>
                </a:tc>
                <a:tc>
                  <a:txBody>
                    <a:bodyPr/>
                    <a:lstStyle/>
                    <a:p>
                      <a:pPr algn="ctr"/>
                      <a:r>
                        <a:rPr lang="en-US" sz="1500" b="0" dirty="0">
                          <a:latin typeface="Europa-Regular" panose="02000000000000000000" pitchFamily="2" charset="77"/>
                        </a:rPr>
                        <a:t>0.5x</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C7D6E4">
                        <a:alpha val="12157"/>
                      </a:srgbClr>
                    </a:solidFill>
                  </a:tcPr>
                </a:tc>
                <a:tc>
                  <a:txBody>
                    <a:bodyPr/>
                    <a:lstStyle/>
                    <a:p>
                      <a:pPr algn="ctr"/>
                      <a:r>
                        <a:rPr lang="en-US" sz="1500" b="0" dirty="0">
                          <a:latin typeface="Europa-Regular" panose="02000000000000000000" pitchFamily="2" charset="77"/>
                        </a:rPr>
                        <a:t>0.6x</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C7D6E4">
                        <a:alpha val="12157"/>
                      </a:srgbClr>
                    </a:solidFill>
                  </a:tcPr>
                </a:tc>
                <a:tc>
                  <a:txBody>
                    <a:bodyPr/>
                    <a:lstStyle/>
                    <a:p>
                      <a:pPr algn="ctr"/>
                      <a:r>
                        <a:rPr lang="en-US" sz="1500" b="0" dirty="0">
                          <a:latin typeface="Europa-Regular" panose="02000000000000000000" pitchFamily="2" charset="77"/>
                        </a:rPr>
                        <a:t>0.8x</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C7D6E4">
                        <a:alpha val="12157"/>
                      </a:srgbClr>
                    </a:solidFill>
                  </a:tcPr>
                </a:tc>
                <a:tc>
                  <a:txBody>
                    <a:bodyPr/>
                    <a:lstStyle/>
                    <a:p>
                      <a:pPr algn="ctr"/>
                      <a:r>
                        <a:rPr lang="en-US" sz="1500" b="0" dirty="0">
                          <a:latin typeface="Europa-Regular" panose="02000000000000000000" pitchFamily="2" charset="77"/>
                        </a:rPr>
                        <a:t>1.0x</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C7D6E4">
                        <a:alpha val="12157"/>
                      </a:srgbClr>
                    </a:solidFill>
                  </a:tcPr>
                </a:tc>
                <a:extLst>
                  <a:ext uri="{0D108BD9-81ED-4DB2-BD59-A6C34878D82A}">
                    <a16:rowId xmlns:a16="http://schemas.microsoft.com/office/drawing/2014/main" val="2755116004"/>
                  </a:ext>
                </a:extLst>
              </a:tr>
            </a:tbl>
          </a:graphicData>
        </a:graphic>
      </p:graphicFrame>
    </p:spTree>
    <p:extLst>
      <p:ext uri="{BB962C8B-B14F-4D97-AF65-F5344CB8AC3E}">
        <p14:creationId xmlns:p14="http://schemas.microsoft.com/office/powerpoint/2010/main" val="31153438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6" name="Table 3">
            <a:extLst>
              <a:ext uri="{FF2B5EF4-FFF2-40B4-BE49-F238E27FC236}">
                <a16:creationId xmlns:a16="http://schemas.microsoft.com/office/drawing/2014/main" id="{D7BC9107-20C3-9B48-859C-9C76C4D1CACB}"/>
              </a:ext>
            </a:extLst>
          </p:cNvPr>
          <p:cNvGraphicFramePr>
            <a:graphicFrameLocks noGrp="1"/>
          </p:cNvGraphicFramePr>
          <p:nvPr>
            <p:extLst>
              <p:ext uri="{D42A27DB-BD31-4B8C-83A1-F6EECF244321}">
                <p14:modId xmlns:p14="http://schemas.microsoft.com/office/powerpoint/2010/main" val="1301346855"/>
              </p:ext>
            </p:extLst>
          </p:nvPr>
        </p:nvGraphicFramePr>
        <p:xfrm>
          <a:off x="392112" y="1256386"/>
          <a:ext cx="11338557" cy="5120640"/>
        </p:xfrm>
        <a:graphic>
          <a:graphicData uri="http://schemas.openxmlformats.org/drawingml/2006/table">
            <a:tbl>
              <a:tblPr firstRow="1" bandRow="1">
                <a:tableStyleId>{5C22544A-7EE6-4342-B048-85BDC9FD1C3A}</a:tableStyleId>
              </a:tblPr>
              <a:tblGrid>
                <a:gridCol w="1143757">
                  <a:extLst>
                    <a:ext uri="{9D8B030D-6E8A-4147-A177-3AD203B41FA5}">
                      <a16:colId xmlns:a16="http://schemas.microsoft.com/office/drawing/2014/main" val="1016895831"/>
                    </a:ext>
                  </a:extLst>
                </a:gridCol>
                <a:gridCol w="1274350">
                  <a:extLst>
                    <a:ext uri="{9D8B030D-6E8A-4147-A177-3AD203B41FA5}">
                      <a16:colId xmlns:a16="http://schemas.microsoft.com/office/drawing/2014/main" val="2233147681"/>
                    </a:ext>
                  </a:extLst>
                </a:gridCol>
                <a:gridCol w="1274350">
                  <a:extLst>
                    <a:ext uri="{9D8B030D-6E8A-4147-A177-3AD203B41FA5}">
                      <a16:colId xmlns:a16="http://schemas.microsoft.com/office/drawing/2014/main" val="755148285"/>
                    </a:ext>
                  </a:extLst>
                </a:gridCol>
                <a:gridCol w="1274350">
                  <a:extLst>
                    <a:ext uri="{9D8B030D-6E8A-4147-A177-3AD203B41FA5}">
                      <a16:colId xmlns:a16="http://schemas.microsoft.com/office/drawing/2014/main" val="3732344099"/>
                    </a:ext>
                  </a:extLst>
                </a:gridCol>
                <a:gridCol w="1274350">
                  <a:extLst>
                    <a:ext uri="{9D8B030D-6E8A-4147-A177-3AD203B41FA5}">
                      <a16:colId xmlns:a16="http://schemas.microsoft.com/office/drawing/2014/main" val="611912794"/>
                    </a:ext>
                  </a:extLst>
                </a:gridCol>
                <a:gridCol w="1274350">
                  <a:extLst>
                    <a:ext uri="{9D8B030D-6E8A-4147-A177-3AD203B41FA5}">
                      <a16:colId xmlns:a16="http://schemas.microsoft.com/office/drawing/2014/main" val="1885102206"/>
                    </a:ext>
                  </a:extLst>
                </a:gridCol>
                <a:gridCol w="1274350">
                  <a:extLst>
                    <a:ext uri="{9D8B030D-6E8A-4147-A177-3AD203B41FA5}">
                      <a16:colId xmlns:a16="http://schemas.microsoft.com/office/drawing/2014/main" val="272194313"/>
                    </a:ext>
                  </a:extLst>
                </a:gridCol>
                <a:gridCol w="1274350">
                  <a:extLst>
                    <a:ext uri="{9D8B030D-6E8A-4147-A177-3AD203B41FA5}">
                      <a16:colId xmlns:a16="http://schemas.microsoft.com/office/drawing/2014/main" val="2421103528"/>
                    </a:ext>
                  </a:extLst>
                </a:gridCol>
                <a:gridCol w="1274350">
                  <a:extLst>
                    <a:ext uri="{9D8B030D-6E8A-4147-A177-3AD203B41FA5}">
                      <a16:colId xmlns:a16="http://schemas.microsoft.com/office/drawing/2014/main" val="407252886"/>
                    </a:ext>
                  </a:extLst>
                </a:gridCol>
              </a:tblGrid>
              <a:tr h="804837">
                <a:tc>
                  <a:txBody>
                    <a:bodyPr/>
                    <a:lstStyle/>
                    <a:p>
                      <a:pPr algn="ctr"/>
                      <a:endParaRPr lang="en-US" sz="1100" b="0" dirty="0">
                        <a:solidFill>
                          <a:schemeClr val="tx1"/>
                        </a:solidFill>
                        <a:latin typeface="Europa-Regular" panose="02000000000000000000" pitchFamily="2" charset="77"/>
                      </a:endParaRPr>
                    </a:p>
                  </a:txBody>
                  <a:tcPr marL="0" marR="0" anchor="ctr">
                    <a:lnL w="12700" cmpd="sng">
                      <a:noFill/>
                    </a:lnL>
                    <a:lnR w="1905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b="1">
                          <a:solidFill>
                            <a:schemeClr val="tx1"/>
                          </a:solidFill>
                          <a:latin typeface="Europa-Regular" panose="02000000000000000000" pitchFamily="2" charset="77"/>
                        </a:rPr>
                        <a:t>LTM Revenue </a:t>
                      </a:r>
                      <a:endParaRPr lang="en-US" sz="1100" b="1" dirty="0">
                        <a:solidFill>
                          <a:schemeClr val="tx1"/>
                        </a:solidFill>
                        <a:latin typeface="Europa-Regular" panose="02000000000000000000" pitchFamily="2" charset="77"/>
                      </a:endParaRPr>
                    </a:p>
                    <a:p>
                      <a:pPr algn="ctr"/>
                      <a:r>
                        <a:rPr lang="en-US" sz="1100" b="1" dirty="0">
                          <a:solidFill>
                            <a:schemeClr val="tx1"/>
                          </a:solidFill>
                          <a:latin typeface="Europa-Regular" panose="02000000000000000000" pitchFamily="2" charset="77"/>
                        </a:rPr>
                        <a:t>Growth</a:t>
                      </a: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b="1" dirty="0">
                          <a:solidFill>
                            <a:schemeClr val="tx1"/>
                          </a:solidFill>
                          <a:latin typeface="Europa-Regular" panose="02000000000000000000" pitchFamily="2" charset="77"/>
                        </a:rPr>
                        <a:t>LTM</a:t>
                      </a:r>
                    </a:p>
                    <a:p>
                      <a:pPr algn="ctr"/>
                      <a:r>
                        <a:rPr lang="en-US" sz="1100" b="1" dirty="0">
                          <a:solidFill>
                            <a:schemeClr val="tx1"/>
                          </a:solidFill>
                          <a:latin typeface="Europa-Regular" panose="02000000000000000000" pitchFamily="2" charset="77"/>
                        </a:rPr>
                        <a:t>Revenue ($MM)</a:t>
                      </a: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b="1" dirty="0">
                          <a:solidFill>
                            <a:schemeClr val="tx1"/>
                          </a:solidFill>
                          <a:latin typeface="Europa-Regular" panose="02000000000000000000" pitchFamily="2" charset="77"/>
                        </a:rPr>
                        <a:t>Net</a:t>
                      </a:r>
                    </a:p>
                    <a:p>
                      <a:pPr algn="ctr"/>
                      <a:r>
                        <a:rPr lang="en-US" sz="1100" b="1" dirty="0">
                          <a:solidFill>
                            <a:schemeClr val="tx1"/>
                          </a:solidFill>
                          <a:latin typeface="Europa-Regular" panose="02000000000000000000" pitchFamily="2" charset="77"/>
                        </a:rPr>
                        <a:t>Retention</a:t>
                      </a: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b="1" dirty="0">
                          <a:solidFill>
                            <a:schemeClr val="tx1"/>
                          </a:solidFill>
                          <a:latin typeface="Europa-Regular" panose="02000000000000000000" pitchFamily="2" charset="77"/>
                        </a:rPr>
                        <a:t>Gross</a:t>
                      </a:r>
                    </a:p>
                    <a:p>
                      <a:pPr algn="ctr"/>
                      <a:r>
                        <a:rPr lang="en-US" sz="1100" b="1" dirty="0">
                          <a:solidFill>
                            <a:schemeClr val="tx1"/>
                          </a:solidFill>
                          <a:latin typeface="Europa-Regular" panose="02000000000000000000" pitchFamily="2" charset="77"/>
                        </a:rPr>
                        <a:t>Margin</a:t>
                      </a: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b="1" dirty="0">
                          <a:solidFill>
                            <a:schemeClr val="tx1"/>
                          </a:solidFill>
                          <a:latin typeface="Europa-Regular" panose="02000000000000000000" pitchFamily="2" charset="77"/>
                        </a:rPr>
                        <a:t>S&amp;M</a:t>
                      </a:r>
                    </a:p>
                    <a:p>
                      <a:pPr algn="ctr"/>
                      <a:r>
                        <a:rPr lang="en-US" sz="1100" b="1" dirty="0">
                          <a:solidFill>
                            <a:schemeClr val="tx1"/>
                          </a:solidFill>
                          <a:latin typeface="Europa-Regular" panose="02000000000000000000" pitchFamily="2" charset="77"/>
                        </a:rPr>
                        <a:t>% Revenue</a:t>
                      </a: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b="1" dirty="0">
                          <a:solidFill>
                            <a:schemeClr val="tx1"/>
                          </a:solidFill>
                          <a:latin typeface="Europa-Regular" panose="02000000000000000000" pitchFamily="2" charset="77"/>
                        </a:rPr>
                        <a:t>R&amp;D</a:t>
                      </a:r>
                    </a:p>
                    <a:p>
                      <a:pPr algn="ctr"/>
                      <a:r>
                        <a:rPr lang="en-US" sz="1100" b="1" dirty="0">
                          <a:solidFill>
                            <a:schemeClr val="tx1"/>
                          </a:solidFill>
                          <a:latin typeface="Europa-Regular" panose="02000000000000000000" pitchFamily="2" charset="77"/>
                        </a:rPr>
                        <a:t>% Revenue</a:t>
                      </a: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b="1" dirty="0">
                          <a:solidFill>
                            <a:schemeClr val="tx1"/>
                          </a:solidFill>
                          <a:latin typeface="Europa-Regular" panose="02000000000000000000" pitchFamily="2" charset="77"/>
                        </a:rPr>
                        <a:t>G&amp;A</a:t>
                      </a:r>
                    </a:p>
                    <a:p>
                      <a:pPr algn="ctr"/>
                      <a:r>
                        <a:rPr lang="en-US" sz="1100" b="1" dirty="0">
                          <a:solidFill>
                            <a:schemeClr val="tx1"/>
                          </a:solidFill>
                          <a:latin typeface="Europa-Regular" panose="02000000000000000000" pitchFamily="2" charset="77"/>
                        </a:rPr>
                        <a:t>% Revenue</a:t>
                      </a: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b="1" dirty="0">
                          <a:solidFill>
                            <a:schemeClr val="tx1"/>
                          </a:solidFill>
                          <a:latin typeface="Europa-Regular" panose="02000000000000000000" pitchFamily="2" charset="77"/>
                        </a:rPr>
                        <a:t>FCF</a:t>
                      </a:r>
                    </a:p>
                    <a:p>
                      <a:pPr algn="ctr"/>
                      <a:r>
                        <a:rPr lang="en-US" sz="1100" b="1" dirty="0">
                          <a:solidFill>
                            <a:schemeClr val="tx1"/>
                          </a:solidFill>
                          <a:latin typeface="Europa-Regular" panose="02000000000000000000" pitchFamily="2" charset="77"/>
                        </a:rPr>
                        <a:t>Margin</a:t>
                      </a: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22505508"/>
                  </a:ext>
                </a:extLst>
              </a:tr>
              <a:tr h="1438601">
                <a:tc>
                  <a:txBody>
                    <a:bodyPr/>
                    <a:lstStyle/>
                    <a:p>
                      <a:pPr algn="ctr"/>
                      <a:r>
                        <a:rPr lang="en-US" sz="1100" b="1" dirty="0">
                          <a:solidFill>
                            <a:schemeClr val="bg1"/>
                          </a:solidFill>
                          <a:latin typeface="Europa-Bold" panose="02000000000000000000" pitchFamily="2" charset="77"/>
                        </a:rPr>
                        <a:t>Average</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400" b="1" dirty="0">
                          <a:solidFill>
                            <a:srgbClr val="015089"/>
                          </a:solidFill>
                          <a:latin typeface="Europa-Bold" panose="02000000000000000000" pitchFamily="2" charset="77"/>
                        </a:rPr>
                        <a:t>65%</a:t>
                      </a:r>
                    </a:p>
                    <a:p>
                      <a:pPr algn="ctr"/>
                      <a:endParaRPr lang="en-US" sz="1400" b="1" dirty="0">
                        <a:solidFill>
                          <a:srgbClr val="015089"/>
                        </a:solidFill>
                        <a:latin typeface="Europa-Bold" panose="02000000000000000000" pitchFamily="2" charset="77"/>
                      </a:endParaRPr>
                    </a:p>
                    <a:p>
                      <a:pPr algn="ctr"/>
                      <a:endParaRPr lang="en-US" sz="1400" b="1" dirty="0">
                        <a:solidFill>
                          <a:srgbClr val="015089"/>
                        </a:solidFill>
                        <a:latin typeface="Europa-Bold" panose="02000000000000000000" pitchFamily="2" charset="77"/>
                      </a:endParaRPr>
                    </a:p>
                  </a:txBody>
                  <a:tcPr anchor="ctr">
                    <a:lnL w="12700" cap="flat" cmpd="sng" algn="ctr">
                      <a:solidFill>
                        <a:schemeClr val="tx1"/>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15089">
                        <a:alpha val="12478"/>
                      </a:srgbClr>
                    </a:solidFill>
                  </a:tcPr>
                </a:tc>
                <a:tc>
                  <a:txBody>
                    <a:bodyPr/>
                    <a:lstStyle/>
                    <a:p>
                      <a:pPr algn="ctr"/>
                      <a:r>
                        <a:rPr lang="en-US" sz="1400" b="1" dirty="0">
                          <a:solidFill>
                            <a:srgbClr val="015089"/>
                          </a:solidFill>
                          <a:latin typeface="Europa-Bold" panose="02000000000000000000" pitchFamily="2" charset="77"/>
                        </a:rPr>
                        <a:t>$170</a:t>
                      </a:r>
                    </a:p>
                    <a:p>
                      <a:pPr algn="ctr"/>
                      <a:endParaRPr lang="en-US" sz="1400" b="1" dirty="0">
                        <a:solidFill>
                          <a:srgbClr val="015089"/>
                        </a:solidFill>
                        <a:latin typeface="Europa-Bold" panose="02000000000000000000" pitchFamily="2" charset="77"/>
                      </a:endParaRPr>
                    </a:p>
                    <a:p>
                      <a:pPr algn="ctr"/>
                      <a:endParaRPr lang="en-US" sz="1400" b="1" dirty="0">
                        <a:solidFill>
                          <a:srgbClr val="015089"/>
                        </a:solidFill>
                        <a:latin typeface="Europa-Bold" panose="02000000000000000000" pitchFamily="2" charset="77"/>
                      </a:endParaRP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15089">
                        <a:alpha val="12478"/>
                      </a:srgbClr>
                    </a:solidFill>
                  </a:tcPr>
                </a:tc>
                <a:tc>
                  <a:txBody>
                    <a:bodyPr/>
                    <a:lstStyle/>
                    <a:p>
                      <a:pPr algn="ctr"/>
                      <a:r>
                        <a:rPr lang="en-US" sz="1400" b="1" dirty="0">
                          <a:solidFill>
                            <a:srgbClr val="015089"/>
                          </a:solidFill>
                          <a:latin typeface="Europa-Bold" panose="02000000000000000000" pitchFamily="2" charset="77"/>
                        </a:rPr>
                        <a:t>120%</a:t>
                      </a:r>
                    </a:p>
                    <a:p>
                      <a:pPr algn="ctr"/>
                      <a:endParaRPr lang="en-US" sz="1400" b="1" dirty="0">
                        <a:solidFill>
                          <a:srgbClr val="015089"/>
                        </a:solidFill>
                        <a:latin typeface="Europa-Bold" panose="02000000000000000000" pitchFamily="2" charset="77"/>
                      </a:endParaRPr>
                    </a:p>
                    <a:p>
                      <a:pPr algn="ctr"/>
                      <a:endParaRPr lang="en-US" sz="1400" b="1" dirty="0">
                        <a:solidFill>
                          <a:srgbClr val="015089"/>
                        </a:solidFill>
                        <a:latin typeface="Europa-Bold" panose="02000000000000000000" pitchFamily="2" charset="77"/>
                      </a:endParaRP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15089">
                        <a:alpha val="12478"/>
                      </a:srgbClr>
                    </a:solidFill>
                  </a:tcPr>
                </a:tc>
                <a:tc>
                  <a:txBody>
                    <a:bodyPr/>
                    <a:lstStyle/>
                    <a:p>
                      <a:pPr algn="ctr"/>
                      <a:r>
                        <a:rPr lang="en-US" sz="1400" b="1" dirty="0">
                          <a:solidFill>
                            <a:srgbClr val="015089"/>
                          </a:solidFill>
                          <a:latin typeface="Europa-Bold" panose="02000000000000000000" pitchFamily="2" charset="77"/>
                        </a:rPr>
                        <a:t>70%</a:t>
                      </a:r>
                    </a:p>
                    <a:p>
                      <a:pPr algn="ctr"/>
                      <a:endParaRPr lang="en-US" sz="1400" b="1" dirty="0">
                        <a:solidFill>
                          <a:srgbClr val="015089"/>
                        </a:solidFill>
                        <a:latin typeface="Europa-Bold" panose="02000000000000000000" pitchFamily="2" charset="77"/>
                      </a:endParaRPr>
                    </a:p>
                    <a:p>
                      <a:pPr algn="ctr"/>
                      <a:endParaRPr lang="en-US" sz="1400" b="1" dirty="0">
                        <a:solidFill>
                          <a:srgbClr val="015089"/>
                        </a:solidFill>
                        <a:latin typeface="Europa-Bold" panose="02000000000000000000" pitchFamily="2" charset="77"/>
                      </a:endParaRP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15089">
                        <a:alpha val="12478"/>
                      </a:srgbClr>
                    </a:solidFill>
                  </a:tcPr>
                </a:tc>
                <a:tc>
                  <a:txBody>
                    <a:bodyPr/>
                    <a:lstStyle/>
                    <a:p>
                      <a:pPr algn="ctr"/>
                      <a:r>
                        <a:rPr lang="en-US" sz="1400" b="1" dirty="0">
                          <a:solidFill>
                            <a:srgbClr val="015089"/>
                          </a:solidFill>
                          <a:latin typeface="Europa-Bold" panose="02000000000000000000" pitchFamily="2" charset="77"/>
                        </a:rPr>
                        <a:t>55%</a:t>
                      </a:r>
                    </a:p>
                    <a:p>
                      <a:pPr algn="ctr"/>
                      <a:endParaRPr lang="en-US" sz="1400" b="1" dirty="0">
                        <a:solidFill>
                          <a:srgbClr val="015089"/>
                        </a:solidFill>
                        <a:latin typeface="Europa-Bold" panose="02000000000000000000" pitchFamily="2" charset="77"/>
                      </a:endParaRPr>
                    </a:p>
                    <a:p>
                      <a:pPr algn="ctr"/>
                      <a:endParaRPr lang="en-US" sz="1400" b="1" dirty="0">
                        <a:solidFill>
                          <a:srgbClr val="015089"/>
                        </a:solidFill>
                        <a:latin typeface="Europa-Bold" panose="02000000000000000000" pitchFamily="2" charset="77"/>
                      </a:endParaRP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15089">
                        <a:alpha val="12478"/>
                      </a:srgbClr>
                    </a:solidFill>
                  </a:tcPr>
                </a:tc>
                <a:tc>
                  <a:txBody>
                    <a:bodyPr/>
                    <a:lstStyle/>
                    <a:p>
                      <a:pPr algn="ctr"/>
                      <a:r>
                        <a:rPr lang="en-US" sz="1400" b="1" dirty="0">
                          <a:solidFill>
                            <a:srgbClr val="015089"/>
                          </a:solidFill>
                          <a:latin typeface="Europa-Bold" panose="02000000000000000000" pitchFamily="2" charset="77"/>
                        </a:rPr>
                        <a:t>30%</a:t>
                      </a:r>
                    </a:p>
                    <a:p>
                      <a:pPr algn="ctr"/>
                      <a:endParaRPr lang="en-US" sz="1400" b="1" dirty="0">
                        <a:solidFill>
                          <a:srgbClr val="015089"/>
                        </a:solidFill>
                        <a:latin typeface="Europa-Bold" panose="02000000000000000000" pitchFamily="2" charset="77"/>
                      </a:endParaRPr>
                    </a:p>
                    <a:p>
                      <a:pPr algn="ctr"/>
                      <a:endParaRPr lang="en-US" sz="1400" b="1" dirty="0" err="1">
                        <a:solidFill>
                          <a:srgbClr val="015089"/>
                        </a:solidFill>
                        <a:latin typeface="Europa-Bold" panose="02000000000000000000" pitchFamily="2" charset="77"/>
                      </a:endParaRP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15089">
                        <a:alpha val="12478"/>
                      </a:srgbClr>
                    </a:solidFill>
                  </a:tcPr>
                </a:tc>
                <a:tc>
                  <a:txBody>
                    <a:bodyPr/>
                    <a:lstStyle/>
                    <a:p>
                      <a:pPr algn="ctr"/>
                      <a:r>
                        <a:rPr lang="en-US" sz="1400" b="1" dirty="0">
                          <a:solidFill>
                            <a:srgbClr val="015089"/>
                          </a:solidFill>
                          <a:latin typeface="Europa-Bold" panose="02000000000000000000" pitchFamily="2" charset="77"/>
                        </a:rPr>
                        <a:t>20%</a:t>
                      </a:r>
                    </a:p>
                    <a:p>
                      <a:pPr algn="ctr"/>
                      <a:endParaRPr lang="en-US" sz="1400" b="1" dirty="0">
                        <a:solidFill>
                          <a:srgbClr val="015089"/>
                        </a:solidFill>
                        <a:latin typeface="Europa-Bold" panose="02000000000000000000" pitchFamily="2" charset="77"/>
                      </a:endParaRPr>
                    </a:p>
                    <a:p>
                      <a:pPr algn="ctr"/>
                      <a:endParaRPr lang="en-US" sz="1400" b="1" dirty="0">
                        <a:solidFill>
                          <a:srgbClr val="015089"/>
                        </a:solidFill>
                        <a:latin typeface="Europa-Bold" panose="02000000000000000000" pitchFamily="2" charset="77"/>
                      </a:endParaRP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15089">
                        <a:alpha val="12478"/>
                      </a:srgbClr>
                    </a:solidFill>
                  </a:tcPr>
                </a:tc>
                <a:tc>
                  <a:txBody>
                    <a:bodyPr/>
                    <a:lstStyle/>
                    <a:p>
                      <a:pPr algn="ctr"/>
                      <a:r>
                        <a:rPr lang="en-US" sz="1400" b="1" dirty="0">
                          <a:solidFill>
                            <a:srgbClr val="015089"/>
                          </a:solidFill>
                          <a:latin typeface="Europa-Bold" panose="02000000000000000000" pitchFamily="2" charset="77"/>
                        </a:rPr>
                        <a:t>-20%</a:t>
                      </a:r>
                    </a:p>
                    <a:p>
                      <a:pPr algn="ctr"/>
                      <a:endParaRPr lang="en-US" sz="1400" b="1" dirty="0">
                        <a:solidFill>
                          <a:srgbClr val="015089"/>
                        </a:solidFill>
                        <a:latin typeface="Europa-Bold" panose="02000000000000000000" pitchFamily="2" charset="77"/>
                      </a:endParaRPr>
                    </a:p>
                    <a:p>
                      <a:pPr algn="ctr"/>
                      <a:endParaRPr lang="en-US" sz="1400" b="1" dirty="0">
                        <a:solidFill>
                          <a:srgbClr val="015089"/>
                        </a:solidFill>
                        <a:latin typeface="Europa-Bold" panose="02000000000000000000" pitchFamily="2" charset="77"/>
                      </a:endParaRP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15089">
                        <a:alpha val="12478"/>
                      </a:srgbClr>
                    </a:solidFill>
                  </a:tcPr>
                </a:tc>
                <a:extLst>
                  <a:ext uri="{0D108BD9-81ED-4DB2-BD59-A6C34878D82A}">
                    <a16:rowId xmlns:a16="http://schemas.microsoft.com/office/drawing/2014/main" val="1784177567"/>
                  </a:ext>
                </a:extLst>
              </a:tr>
              <a:tr h="1438601">
                <a:tc>
                  <a:txBody>
                    <a:bodyPr/>
                    <a:lstStyle/>
                    <a:p>
                      <a:pPr algn="ctr"/>
                      <a:r>
                        <a:rPr lang="en-US" sz="1100" dirty="0">
                          <a:solidFill>
                            <a:schemeClr val="bg1"/>
                          </a:solidFill>
                          <a:latin typeface="Europa-Bold" panose="02000000000000000000" pitchFamily="2" charset="77"/>
                        </a:rPr>
                        <a:t>Top </a:t>
                      </a:r>
                      <a:br>
                        <a:rPr lang="en-US" sz="1100" dirty="0">
                          <a:solidFill>
                            <a:schemeClr val="bg1"/>
                          </a:solidFill>
                          <a:latin typeface="Europa-Bold" panose="02000000000000000000" pitchFamily="2" charset="77"/>
                        </a:rPr>
                      </a:br>
                      <a:r>
                        <a:rPr lang="en-US" sz="1100" dirty="0">
                          <a:solidFill>
                            <a:schemeClr val="bg1"/>
                          </a:solidFill>
                          <a:latin typeface="Europa-Bold" panose="02000000000000000000" pitchFamily="2" charset="77"/>
                        </a:rPr>
                        <a:t>Quartile</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400" dirty="0">
                          <a:solidFill>
                            <a:srgbClr val="6695B7"/>
                          </a:solidFill>
                          <a:latin typeface="Europa-Bold" panose="02000000000000000000" pitchFamily="2" charset="77"/>
                        </a:rPr>
                        <a:t>85%+</a:t>
                      </a:r>
                    </a:p>
                    <a:p>
                      <a:pPr algn="ctr"/>
                      <a:endParaRPr lang="en-US" sz="1400" dirty="0">
                        <a:solidFill>
                          <a:srgbClr val="6695B7"/>
                        </a:solidFill>
                        <a:latin typeface="Europa-Bold" panose="02000000000000000000" pitchFamily="2" charset="77"/>
                      </a:endParaRPr>
                    </a:p>
                    <a:p>
                      <a:pPr algn="ctr"/>
                      <a:endParaRPr lang="en-US" sz="1400" dirty="0">
                        <a:solidFill>
                          <a:srgbClr val="6695B7"/>
                        </a:solidFill>
                        <a:latin typeface="Europa-Bold" panose="02000000000000000000" pitchFamily="2" charset="77"/>
                      </a:endParaRPr>
                    </a:p>
                  </a:txBody>
                  <a:tcPr anchor="ctr">
                    <a:lnL w="12700" cap="flat" cmpd="sng" algn="ctr">
                      <a:solidFill>
                        <a:schemeClr val="tx1"/>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rgbClr val="6695B7"/>
                          </a:solidFill>
                          <a:latin typeface="Europa-Bold" panose="02000000000000000000" pitchFamily="2" charset="77"/>
                        </a:rPr>
                        <a:t>$170+</a:t>
                      </a:r>
                    </a:p>
                    <a:p>
                      <a:pPr algn="ctr"/>
                      <a:endParaRPr lang="en-US" sz="1400" dirty="0">
                        <a:solidFill>
                          <a:srgbClr val="6695B7"/>
                        </a:solidFill>
                        <a:latin typeface="Europa-Bold" panose="02000000000000000000" pitchFamily="2" charset="77"/>
                      </a:endParaRPr>
                    </a:p>
                    <a:p>
                      <a:pPr algn="ctr"/>
                      <a:endParaRPr lang="en-US" sz="1400" dirty="0" err="1">
                        <a:solidFill>
                          <a:srgbClr val="6695B7"/>
                        </a:solidFill>
                        <a:latin typeface="Europa-Bold" panose="02000000000000000000" pitchFamily="2" charset="77"/>
                      </a:endParaRP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rgbClr val="6695B7"/>
                          </a:solidFill>
                          <a:latin typeface="Europa-Bold" panose="02000000000000000000" pitchFamily="2" charset="77"/>
                        </a:rPr>
                        <a:t>135%+</a:t>
                      </a:r>
                    </a:p>
                    <a:p>
                      <a:pPr algn="ctr"/>
                      <a:endParaRPr lang="en-US" sz="1400" dirty="0">
                        <a:solidFill>
                          <a:srgbClr val="6695B7"/>
                        </a:solidFill>
                        <a:latin typeface="Europa-Bold" panose="02000000000000000000" pitchFamily="2" charset="77"/>
                      </a:endParaRPr>
                    </a:p>
                    <a:p>
                      <a:pPr algn="ctr"/>
                      <a:endParaRPr lang="en-US" sz="1400" dirty="0">
                        <a:solidFill>
                          <a:srgbClr val="6695B7"/>
                        </a:solidFill>
                        <a:latin typeface="Europa-Bold" panose="02000000000000000000" pitchFamily="2" charset="77"/>
                      </a:endParaRP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rgbClr val="6695B7"/>
                          </a:solidFill>
                          <a:latin typeface="Europa-Bold" panose="02000000000000000000" pitchFamily="2" charset="77"/>
                        </a:rPr>
                        <a:t>75%+</a:t>
                      </a:r>
                    </a:p>
                    <a:p>
                      <a:pPr algn="ctr"/>
                      <a:endParaRPr lang="en-US" sz="1400" dirty="0">
                        <a:solidFill>
                          <a:srgbClr val="6695B7"/>
                        </a:solidFill>
                        <a:latin typeface="Europa-Bold" panose="02000000000000000000" pitchFamily="2" charset="77"/>
                      </a:endParaRPr>
                    </a:p>
                    <a:p>
                      <a:pPr algn="ctr"/>
                      <a:endParaRPr lang="en-US" sz="1400" dirty="0" err="1">
                        <a:solidFill>
                          <a:srgbClr val="6695B7"/>
                        </a:solidFill>
                        <a:latin typeface="Europa-Bold" panose="02000000000000000000" pitchFamily="2" charset="77"/>
                      </a:endParaRP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rgbClr val="6695B7"/>
                          </a:solidFill>
                          <a:latin typeface="Europa-Bold" panose="02000000000000000000" pitchFamily="2" charset="77"/>
                        </a:rPr>
                        <a:t>&lt;35%</a:t>
                      </a:r>
                    </a:p>
                    <a:p>
                      <a:pPr algn="ctr"/>
                      <a:endParaRPr lang="en-US" sz="1400" dirty="0">
                        <a:solidFill>
                          <a:srgbClr val="6695B7"/>
                        </a:solidFill>
                        <a:latin typeface="Europa-Bold" panose="02000000000000000000" pitchFamily="2" charset="77"/>
                      </a:endParaRPr>
                    </a:p>
                    <a:p>
                      <a:pPr algn="ctr"/>
                      <a:endParaRPr lang="en-US" sz="1400" dirty="0">
                        <a:solidFill>
                          <a:srgbClr val="6695B7"/>
                        </a:solidFill>
                        <a:latin typeface="Europa-Bold" panose="02000000000000000000" pitchFamily="2" charset="77"/>
                      </a:endParaRP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rgbClr val="6695B7"/>
                          </a:solidFill>
                          <a:latin typeface="Europa-Bold" panose="02000000000000000000" pitchFamily="2" charset="77"/>
                        </a:rPr>
                        <a:t>&lt;20%</a:t>
                      </a:r>
                    </a:p>
                    <a:p>
                      <a:pPr algn="ctr"/>
                      <a:endParaRPr lang="en-US" sz="1400" dirty="0">
                        <a:solidFill>
                          <a:srgbClr val="6695B7"/>
                        </a:solidFill>
                        <a:latin typeface="Europa-Bold" panose="02000000000000000000" pitchFamily="2" charset="77"/>
                      </a:endParaRPr>
                    </a:p>
                    <a:p>
                      <a:pPr algn="ctr"/>
                      <a:endParaRPr lang="en-US" sz="1400" dirty="0">
                        <a:solidFill>
                          <a:srgbClr val="6695B7"/>
                        </a:solidFill>
                        <a:latin typeface="Europa-Bold" panose="02000000000000000000" pitchFamily="2" charset="77"/>
                      </a:endParaRP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rgbClr val="6695B7"/>
                          </a:solidFill>
                          <a:latin typeface="Europa-Bold" panose="02000000000000000000" pitchFamily="2" charset="77"/>
                        </a:rPr>
                        <a:t>&lt;15%</a:t>
                      </a:r>
                    </a:p>
                    <a:p>
                      <a:pPr algn="ctr"/>
                      <a:endParaRPr lang="en-US" sz="1400" dirty="0">
                        <a:solidFill>
                          <a:srgbClr val="6695B7"/>
                        </a:solidFill>
                        <a:latin typeface="Europa-Bold" panose="02000000000000000000" pitchFamily="2" charset="77"/>
                      </a:endParaRPr>
                    </a:p>
                    <a:p>
                      <a:pPr algn="ctr"/>
                      <a:endParaRPr lang="en-US" sz="1400" dirty="0">
                        <a:solidFill>
                          <a:srgbClr val="6695B7"/>
                        </a:solidFill>
                        <a:latin typeface="Europa-Bold" panose="02000000000000000000" pitchFamily="2" charset="77"/>
                      </a:endParaRP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rgbClr val="6695B7"/>
                          </a:solidFill>
                          <a:latin typeface="Europa-Bold" panose="02000000000000000000" pitchFamily="2" charset="77"/>
                        </a:rPr>
                        <a:t>0%+</a:t>
                      </a:r>
                    </a:p>
                    <a:p>
                      <a:pPr algn="ctr"/>
                      <a:endParaRPr lang="en-US" sz="1400" dirty="0">
                        <a:solidFill>
                          <a:srgbClr val="6695B7"/>
                        </a:solidFill>
                        <a:latin typeface="Europa-Bold" panose="02000000000000000000" pitchFamily="2" charset="77"/>
                      </a:endParaRPr>
                    </a:p>
                    <a:p>
                      <a:pPr algn="ctr"/>
                      <a:endParaRPr lang="en-US" sz="1400" dirty="0">
                        <a:solidFill>
                          <a:srgbClr val="6695B7"/>
                        </a:solidFill>
                        <a:latin typeface="Europa-Bold" panose="02000000000000000000" pitchFamily="2" charset="77"/>
                      </a:endParaRP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13114500"/>
                  </a:ext>
                </a:extLst>
              </a:tr>
              <a:tr h="1438601">
                <a:tc>
                  <a:txBody>
                    <a:bodyPr/>
                    <a:lstStyle/>
                    <a:p>
                      <a:pPr algn="ctr"/>
                      <a:r>
                        <a:rPr lang="en-US" sz="1100" dirty="0">
                          <a:solidFill>
                            <a:schemeClr val="bg1"/>
                          </a:solidFill>
                          <a:latin typeface="Europa-Bold" panose="02000000000000000000" pitchFamily="2" charset="77"/>
                        </a:rPr>
                        <a:t>Bottom </a:t>
                      </a:r>
                      <a:br>
                        <a:rPr lang="en-US" sz="1100" dirty="0">
                          <a:solidFill>
                            <a:schemeClr val="bg1"/>
                          </a:solidFill>
                          <a:latin typeface="Europa-Bold" panose="02000000000000000000" pitchFamily="2" charset="77"/>
                        </a:rPr>
                      </a:br>
                      <a:r>
                        <a:rPr lang="en-US" sz="1100" dirty="0">
                          <a:solidFill>
                            <a:schemeClr val="bg1"/>
                          </a:solidFill>
                          <a:latin typeface="Europa-Bold" panose="02000000000000000000" pitchFamily="2" charset="77"/>
                        </a:rPr>
                        <a:t>Quartile</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1"/>
                    </a:solidFill>
                  </a:tcPr>
                </a:tc>
                <a:tc>
                  <a:txBody>
                    <a:bodyPr/>
                    <a:lstStyle/>
                    <a:p>
                      <a:pPr algn="ctr"/>
                      <a:r>
                        <a:rPr lang="en-US" sz="1400" dirty="0">
                          <a:solidFill>
                            <a:srgbClr val="6695B7"/>
                          </a:solidFill>
                          <a:latin typeface="Europa-Bold" panose="02000000000000000000" pitchFamily="2" charset="77"/>
                        </a:rPr>
                        <a:t>&lt;40%</a:t>
                      </a:r>
                    </a:p>
                    <a:p>
                      <a:pPr algn="ctr"/>
                      <a:endParaRPr lang="en-US" sz="1400" dirty="0">
                        <a:solidFill>
                          <a:srgbClr val="6695B7"/>
                        </a:solidFill>
                        <a:latin typeface="Europa-Bold" panose="02000000000000000000" pitchFamily="2" charset="77"/>
                      </a:endParaRPr>
                    </a:p>
                    <a:p>
                      <a:pPr algn="ctr"/>
                      <a:endParaRPr lang="en-US" sz="1400" dirty="0">
                        <a:solidFill>
                          <a:srgbClr val="6695B7"/>
                        </a:solidFill>
                        <a:latin typeface="Europa-Bold" panose="02000000000000000000" pitchFamily="2" charset="77"/>
                      </a:endParaRPr>
                    </a:p>
                  </a:txBody>
                  <a:tcPr anchor="ctr">
                    <a:lnL w="12700" cap="flat" cmpd="sng" algn="ctr">
                      <a:solidFill>
                        <a:schemeClr val="tx1"/>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400" dirty="0">
                          <a:solidFill>
                            <a:srgbClr val="6695B7"/>
                          </a:solidFill>
                          <a:latin typeface="Europa-Bold" panose="02000000000000000000" pitchFamily="2" charset="77"/>
                        </a:rPr>
                        <a:t>&lt;$80</a:t>
                      </a:r>
                    </a:p>
                    <a:p>
                      <a:pPr algn="ctr"/>
                      <a:endParaRPr lang="en-US" sz="1400" dirty="0">
                        <a:solidFill>
                          <a:srgbClr val="6695B7"/>
                        </a:solidFill>
                        <a:latin typeface="Europa-Bold" panose="02000000000000000000" pitchFamily="2" charset="77"/>
                      </a:endParaRPr>
                    </a:p>
                    <a:p>
                      <a:pPr algn="ctr"/>
                      <a:endParaRPr lang="en-US" sz="1400" dirty="0" err="1">
                        <a:solidFill>
                          <a:srgbClr val="6695B7"/>
                        </a:solidFill>
                        <a:latin typeface="Europa-Bold" panose="02000000000000000000" pitchFamily="2" charset="77"/>
                      </a:endParaRP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400" dirty="0">
                          <a:solidFill>
                            <a:srgbClr val="6695B7"/>
                          </a:solidFill>
                          <a:latin typeface="Europa-Bold" panose="02000000000000000000" pitchFamily="2" charset="77"/>
                        </a:rPr>
                        <a:t>&lt;110%</a:t>
                      </a:r>
                    </a:p>
                    <a:p>
                      <a:pPr algn="ctr"/>
                      <a:endParaRPr lang="en-US" sz="1400" dirty="0">
                        <a:solidFill>
                          <a:srgbClr val="6695B7"/>
                        </a:solidFill>
                        <a:latin typeface="Europa-Bold" panose="02000000000000000000" pitchFamily="2" charset="77"/>
                      </a:endParaRPr>
                    </a:p>
                    <a:p>
                      <a:pPr algn="ctr"/>
                      <a:endParaRPr lang="en-US" sz="1400" dirty="0">
                        <a:solidFill>
                          <a:srgbClr val="6695B7"/>
                        </a:solidFill>
                        <a:latin typeface="Europa-Bold" panose="02000000000000000000" pitchFamily="2" charset="77"/>
                      </a:endParaRP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400" dirty="0">
                          <a:solidFill>
                            <a:srgbClr val="6695B7"/>
                          </a:solidFill>
                          <a:latin typeface="Europa-Bold" panose="02000000000000000000" pitchFamily="2" charset="77"/>
                        </a:rPr>
                        <a:t>&lt;60%</a:t>
                      </a:r>
                    </a:p>
                    <a:p>
                      <a:pPr algn="ctr"/>
                      <a:endParaRPr lang="en-US" sz="1400" dirty="0">
                        <a:solidFill>
                          <a:srgbClr val="6695B7"/>
                        </a:solidFill>
                        <a:latin typeface="Europa-Bold" panose="02000000000000000000" pitchFamily="2" charset="77"/>
                      </a:endParaRPr>
                    </a:p>
                    <a:p>
                      <a:pPr algn="ctr"/>
                      <a:endParaRPr lang="en-US" sz="1400" dirty="0" err="1">
                        <a:solidFill>
                          <a:srgbClr val="6695B7"/>
                        </a:solidFill>
                        <a:latin typeface="Europa-Bold" panose="02000000000000000000" pitchFamily="2" charset="77"/>
                      </a:endParaRP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400" dirty="0">
                          <a:solidFill>
                            <a:srgbClr val="6695B7"/>
                          </a:solidFill>
                          <a:latin typeface="Europa-Bold" panose="02000000000000000000" pitchFamily="2" charset="77"/>
                        </a:rPr>
                        <a:t>65%+</a:t>
                      </a:r>
                    </a:p>
                    <a:p>
                      <a:pPr algn="ctr"/>
                      <a:endParaRPr lang="en-US" sz="1400" dirty="0">
                        <a:solidFill>
                          <a:srgbClr val="6695B7"/>
                        </a:solidFill>
                        <a:latin typeface="Europa-Bold" panose="02000000000000000000" pitchFamily="2" charset="77"/>
                      </a:endParaRPr>
                    </a:p>
                    <a:p>
                      <a:pPr algn="ctr"/>
                      <a:endParaRPr lang="en-US" sz="1400" dirty="0">
                        <a:solidFill>
                          <a:srgbClr val="6695B7"/>
                        </a:solidFill>
                        <a:latin typeface="Europa-Bold" panose="02000000000000000000" pitchFamily="2" charset="77"/>
                      </a:endParaRP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400" dirty="0">
                          <a:solidFill>
                            <a:srgbClr val="6695B7"/>
                          </a:solidFill>
                          <a:latin typeface="Europa-Bold" panose="02000000000000000000" pitchFamily="2" charset="77"/>
                        </a:rPr>
                        <a:t>35%+</a:t>
                      </a:r>
                    </a:p>
                    <a:p>
                      <a:pPr algn="ctr"/>
                      <a:endParaRPr lang="en-US" sz="1400" dirty="0">
                        <a:solidFill>
                          <a:srgbClr val="6695B7"/>
                        </a:solidFill>
                        <a:latin typeface="Europa-Bold" panose="02000000000000000000" pitchFamily="2" charset="77"/>
                      </a:endParaRPr>
                    </a:p>
                    <a:p>
                      <a:pPr algn="ctr"/>
                      <a:endParaRPr lang="en-US" sz="1400" dirty="0">
                        <a:solidFill>
                          <a:srgbClr val="6695B7"/>
                        </a:solidFill>
                        <a:latin typeface="Europa-Bold" panose="02000000000000000000" pitchFamily="2" charset="77"/>
                      </a:endParaRP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400" dirty="0">
                          <a:solidFill>
                            <a:srgbClr val="6695B7"/>
                          </a:solidFill>
                          <a:latin typeface="Europa-Bold" panose="02000000000000000000" pitchFamily="2" charset="77"/>
                        </a:rPr>
                        <a:t>25%+</a:t>
                      </a:r>
                    </a:p>
                    <a:p>
                      <a:pPr algn="ctr"/>
                      <a:endParaRPr lang="en-US" sz="1400" dirty="0">
                        <a:solidFill>
                          <a:srgbClr val="6695B7"/>
                        </a:solidFill>
                        <a:latin typeface="Europa-Bold" panose="02000000000000000000" pitchFamily="2" charset="77"/>
                      </a:endParaRPr>
                    </a:p>
                    <a:p>
                      <a:pPr algn="ctr"/>
                      <a:endParaRPr lang="en-US" sz="1400" dirty="0">
                        <a:solidFill>
                          <a:srgbClr val="6695B7"/>
                        </a:solidFill>
                        <a:latin typeface="Europa-Bold" panose="02000000000000000000" pitchFamily="2" charset="77"/>
                      </a:endParaRP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400" dirty="0">
                          <a:solidFill>
                            <a:srgbClr val="6695B7"/>
                          </a:solidFill>
                          <a:latin typeface="Europa-Bold" panose="02000000000000000000" pitchFamily="2" charset="77"/>
                        </a:rPr>
                        <a:t>&lt;-30%</a:t>
                      </a:r>
                    </a:p>
                    <a:p>
                      <a:pPr algn="ctr"/>
                      <a:endParaRPr lang="en-US" sz="1400" dirty="0">
                        <a:solidFill>
                          <a:srgbClr val="6695B7"/>
                        </a:solidFill>
                        <a:latin typeface="Europa-Bold" panose="02000000000000000000" pitchFamily="2" charset="77"/>
                      </a:endParaRPr>
                    </a:p>
                    <a:p>
                      <a:pPr algn="ctr"/>
                      <a:endParaRPr lang="en-US" sz="1400" dirty="0" err="1">
                        <a:solidFill>
                          <a:srgbClr val="6695B7"/>
                        </a:solidFill>
                        <a:latin typeface="Europa-Bold" panose="02000000000000000000" pitchFamily="2" charset="77"/>
                      </a:endParaRP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55116004"/>
                  </a:ext>
                </a:extLst>
              </a:tr>
            </a:tbl>
          </a:graphicData>
        </a:graphic>
      </p:graphicFrame>
      <p:sp>
        <p:nvSpPr>
          <p:cNvPr id="1035" name="Title 1034">
            <a:extLst>
              <a:ext uri="{FF2B5EF4-FFF2-40B4-BE49-F238E27FC236}">
                <a16:creationId xmlns:a16="http://schemas.microsoft.com/office/drawing/2014/main" id="{4303BBB7-83F9-FD4C-B406-4CD8AC266F2D}"/>
              </a:ext>
            </a:extLst>
          </p:cNvPr>
          <p:cNvSpPr>
            <a:spLocks noGrp="1"/>
          </p:cNvSpPr>
          <p:nvPr>
            <p:ph type="title"/>
          </p:nvPr>
        </p:nvSpPr>
        <p:spPr>
          <a:xfrm>
            <a:off x="392826" y="375286"/>
            <a:ext cx="10515600" cy="598702"/>
          </a:xfrm>
        </p:spPr>
        <p:txBody>
          <a:bodyPr/>
          <a:lstStyle/>
          <a:p>
            <a:r>
              <a:rPr lang="en-US"/>
              <a:t>The Public Playbook</a:t>
            </a:r>
            <a:endParaRPr lang="en-US" dirty="0"/>
          </a:p>
        </p:txBody>
      </p:sp>
      <p:sp>
        <p:nvSpPr>
          <p:cNvPr id="75" name="Text Placeholder 14">
            <a:extLst>
              <a:ext uri="{FF2B5EF4-FFF2-40B4-BE49-F238E27FC236}">
                <a16:creationId xmlns:a16="http://schemas.microsoft.com/office/drawing/2014/main" id="{510BEFCE-2D72-C440-8AD1-F00134856560}"/>
              </a:ext>
            </a:extLst>
          </p:cNvPr>
          <p:cNvSpPr>
            <a:spLocks noGrp="1"/>
          </p:cNvSpPr>
          <p:nvPr>
            <p:ph type="body" sz="quarter" idx="14"/>
          </p:nvPr>
        </p:nvSpPr>
        <p:spPr>
          <a:xfrm>
            <a:off x="483978" y="6435247"/>
            <a:ext cx="5245100" cy="258763"/>
          </a:xfrm>
        </p:spPr>
        <p:txBody>
          <a:bodyPr/>
          <a:lstStyle/>
          <a:p>
            <a:r>
              <a:rPr lang="en-US" dirty="0"/>
              <a:t>*Public Playbook companies include all previous and current BVP Nasdaq Emerging Cloud Index companies at time of IPO. Data manually taken as of most recent FY provided in S-1. Example companies are within 5% of averages.</a:t>
            </a:r>
          </a:p>
        </p:txBody>
      </p:sp>
      <p:sp>
        <p:nvSpPr>
          <p:cNvPr id="10" name="AutoShape 2">
            <a:extLst>
              <a:ext uri="{FF2B5EF4-FFF2-40B4-BE49-F238E27FC236}">
                <a16:creationId xmlns:a16="http://schemas.microsoft.com/office/drawing/2014/main" id="{F5AFF32E-0BD1-9E48-A7AA-D1DEF9E6AE26}"/>
              </a:ext>
            </a:extLst>
          </p:cNvPr>
          <p:cNvSpPr>
            <a:spLocks noChangeAspect="1" noChangeArrowheads="1"/>
          </p:cNvSpPr>
          <p:nvPr/>
        </p:nvSpPr>
        <p:spPr bwMode="auto">
          <a:xfrm>
            <a:off x="23217808" y="5375207"/>
            <a:ext cx="1464365" cy="146436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 name="Picture 19" descr="Logo&#10;&#10;Description automatically generated">
            <a:extLst>
              <a:ext uri="{FF2B5EF4-FFF2-40B4-BE49-F238E27FC236}">
                <a16:creationId xmlns:a16="http://schemas.microsoft.com/office/drawing/2014/main" id="{CB3E11DA-FB00-A24B-A04A-5A0854493688}"/>
              </a:ext>
            </a:extLst>
          </p:cNvPr>
          <p:cNvPicPr>
            <a:picLocks noChangeAspect="1"/>
          </p:cNvPicPr>
          <p:nvPr/>
        </p:nvPicPr>
        <p:blipFill>
          <a:blip r:embed="rId3"/>
          <a:stretch>
            <a:fillRect/>
          </a:stretch>
        </p:blipFill>
        <p:spPr>
          <a:xfrm>
            <a:off x="1722662" y="4273004"/>
            <a:ext cx="927652" cy="462590"/>
          </a:xfrm>
          <a:prstGeom prst="rect">
            <a:avLst/>
          </a:prstGeom>
        </p:spPr>
      </p:pic>
      <p:pic>
        <p:nvPicPr>
          <p:cNvPr id="22" name="Picture 21" descr="Logo, company name&#10;&#10;Description automatically generated">
            <a:extLst>
              <a:ext uri="{FF2B5EF4-FFF2-40B4-BE49-F238E27FC236}">
                <a16:creationId xmlns:a16="http://schemas.microsoft.com/office/drawing/2014/main" id="{EA040104-CB93-DE41-A559-CDF2F37726C1}"/>
              </a:ext>
            </a:extLst>
          </p:cNvPr>
          <p:cNvPicPr>
            <a:picLocks noChangeAspect="1"/>
          </p:cNvPicPr>
          <p:nvPr/>
        </p:nvPicPr>
        <p:blipFill>
          <a:blip r:embed="rId4"/>
          <a:stretch>
            <a:fillRect/>
          </a:stretch>
        </p:blipFill>
        <p:spPr>
          <a:xfrm>
            <a:off x="1803320" y="5764861"/>
            <a:ext cx="766336" cy="382147"/>
          </a:xfrm>
          <a:prstGeom prst="rect">
            <a:avLst/>
          </a:prstGeom>
        </p:spPr>
      </p:pic>
      <p:pic>
        <p:nvPicPr>
          <p:cNvPr id="24" name="Picture 23" descr="Shape, logo&#10;&#10;Description automatically generated">
            <a:extLst>
              <a:ext uri="{FF2B5EF4-FFF2-40B4-BE49-F238E27FC236}">
                <a16:creationId xmlns:a16="http://schemas.microsoft.com/office/drawing/2014/main" id="{BAE7C8C8-E508-4042-93F1-D5C31328D1E0}"/>
              </a:ext>
            </a:extLst>
          </p:cNvPr>
          <p:cNvPicPr>
            <a:picLocks noChangeAspect="1"/>
          </p:cNvPicPr>
          <p:nvPr/>
        </p:nvPicPr>
        <p:blipFill>
          <a:blip r:embed="rId5"/>
          <a:stretch>
            <a:fillRect/>
          </a:stretch>
        </p:blipFill>
        <p:spPr>
          <a:xfrm>
            <a:off x="2978952" y="4278413"/>
            <a:ext cx="905958" cy="451772"/>
          </a:xfrm>
          <a:prstGeom prst="rect">
            <a:avLst/>
          </a:prstGeom>
        </p:spPr>
      </p:pic>
      <p:pic>
        <p:nvPicPr>
          <p:cNvPr id="26" name="Picture 25" descr="Text, logo&#10;&#10;Description automatically generated">
            <a:extLst>
              <a:ext uri="{FF2B5EF4-FFF2-40B4-BE49-F238E27FC236}">
                <a16:creationId xmlns:a16="http://schemas.microsoft.com/office/drawing/2014/main" id="{2235CA85-2971-3848-94A1-D428773ED811}"/>
              </a:ext>
            </a:extLst>
          </p:cNvPr>
          <p:cNvPicPr>
            <a:picLocks noChangeAspect="1"/>
          </p:cNvPicPr>
          <p:nvPr/>
        </p:nvPicPr>
        <p:blipFill>
          <a:blip r:embed="rId6"/>
          <a:stretch>
            <a:fillRect/>
          </a:stretch>
        </p:blipFill>
        <p:spPr>
          <a:xfrm>
            <a:off x="2976016" y="2890310"/>
            <a:ext cx="911831" cy="454700"/>
          </a:xfrm>
          <a:prstGeom prst="rect">
            <a:avLst/>
          </a:prstGeom>
        </p:spPr>
      </p:pic>
      <p:pic>
        <p:nvPicPr>
          <p:cNvPr id="28" name="Picture 27" descr="A picture containing light, night sky&#10;&#10;Description automatically generated">
            <a:extLst>
              <a:ext uri="{FF2B5EF4-FFF2-40B4-BE49-F238E27FC236}">
                <a16:creationId xmlns:a16="http://schemas.microsoft.com/office/drawing/2014/main" id="{090C7480-4274-4F4F-B5AB-BD1D4B4896D7}"/>
              </a:ext>
            </a:extLst>
          </p:cNvPr>
          <p:cNvPicPr>
            <a:picLocks noChangeAspect="1"/>
          </p:cNvPicPr>
          <p:nvPr/>
        </p:nvPicPr>
        <p:blipFill>
          <a:blip r:embed="rId7"/>
          <a:stretch>
            <a:fillRect/>
          </a:stretch>
        </p:blipFill>
        <p:spPr>
          <a:xfrm>
            <a:off x="3046326" y="5763645"/>
            <a:ext cx="771211" cy="384578"/>
          </a:xfrm>
          <a:prstGeom prst="rect">
            <a:avLst/>
          </a:prstGeom>
        </p:spPr>
      </p:pic>
      <p:pic>
        <p:nvPicPr>
          <p:cNvPr id="30" name="Picture 29" descr="Logo, icon&#10;&#10;Description automatically generated">
            <a:extLst>
              <a:ext uri="{FF2B5EF4-FFF2-40B4-BE49-F238E27FC236}">
                <a16:creationId xmlns:a16="http://schemas.microsoft.com/office/drawing/2014/main" id="{768054C3-B9A0-934C-85C0-1E8EFF4266BA}"/>
              </a:ext>
            </a:extLst>
          </p:cNvPr>
          <p:cNvPicPr>
            <a:picLocks noChangeAspect="1"/>
          </p:cNvPicPr>
          <p:nvPr/>
        </p:nvPicPr>
        <p:blipFill>
          <a:blip r:embed="rId8"/>
          <a:stretch>
            <a:fillRect/>
          </a:stretch>
        </p:blipFill>
        <p:spPr>
          <a:xfrm>
            <a:off x="4317948" y="4314615"/>
            <a:ext cx="760766" cy="379369"/>
          </a:xfrm>
          <a:prstGeom prst="rect">
            <a:avLst/>
          </a:prstGeom>
        </p:spPr>
      </p:pic>
      <p:pic>
        <p:nvPicPr>
          <p:cNvPr id="32" name="Picture 31" descr="Logo&#10;&#10;Description automatically generated">
            <a:extLst>
              <a:ext uri="{FF2B5EF4-FFF2-40B4-BE49-F238E27FC236}">
                <a16:creationId xmlns:a16="http://schemas.microsoft.com/office/drawing/2014/main" id="{70583394-E7A8-C340-B464-CE1AF136B780}"/>
              </a:ext>
            </a:extLst>
          </p:cNvPr>
          <p:cNvPicPr>
            <a:picLocks noChangeAspect="1"/>
          </p:cNvPicPr>
          <p:nvPr/>
        </p:nvPicPr>
        <p:blipFill>
          <a:blip r:embed="rId9"/>
          <a:stretch>
            <a:fillRect/>
          </a:stretch>
        </p:blipFill>
        <p:spPr>
          <a:xfrm>
            <a:off x="4180939" y="2859654"/>
            <a:ext cx="1034785" cy="516013"/>
          </a:xfrm>
          <a:prstGeom prst="rect">
            <a:avLst/>
          </a:prstGeom>
        </p:spPr>
      </p:pic>
      <p:pic>
        <p:nvPicPr>
          <p:cNvPr id="34" name="Picture 33" descr="Logo&#10;&#10;Description automatically generated">
            <a:extLst>
              <a:ext uri="{FF2B5EF4-FFF2-40B4-BE49-F238E27FC236}">
                <a16:creationId xmlns:a16="http://schemas.microsoft.com/office/drawing/2014/main" id="{6CCB0F5B-7D0C-CE44-BB88-85951757AB04}"/>
              </a:ext>
            </a:extLst>
          </p:cNvPr>
          <p:cNvPicPr>
            <a:picLocks noChangeAspect="1"/>
          </p:cNvPicPr>
          <p:nvPr/>
        </p:nvPicPr>
        <p:blipFill>
          <a:blip r:embed="rId10"/>
          <a:stretch>
            <a:fillRect/>
          </a:stretch>
        </p:blipFill>
        <p:spPr>
          <a:xfrm>
            <a:off x="4202050" y="5708455"/>
            <a:ext cx="992562" cy="494958"/>
          </a:xfrm>
          <a:prstGeom prst="rect">
            <a:avLst/>
          </a:prstGeom>
        </p:spPr>
      </p:pic>
      <p:pic>
        <p:nvPicPr>
          <p:cNvPr id="36" name="Picture 35" descr="Logo&#10;&#10;Description automatically generated">
            <a:extLst>
              <a:ext uri="{FF2B5EF4-FFF2-40B4-BE49-F238E27FC236}">
                <a16:creationId xmlns:a16="http://schemas.microsoft.com/office/drawing/2014/main" id="{09159028-1E2E-2D48-A305-43E04E3FEE98}"/>
              </a:ext>
            </a:extLst>
          </p:cNvPr>
          <p:cNvPicPr>
            <a:picLocks noChangeAspect="1"/>
          </p:cNvPicPr>
          <p:nvPr/>
        </p:nvPicPr>
        <p:blipFill>
          <a:blip r:embed="rId11"/>
          <a:stretch>
            <a:fillRect/>
          </a:stretch>
        </p:blipFill>
        <p:spPr>
          <a:xfrm>
            <a:off x="5516894" y="4273004"/>
            <a:ext cx="927652" cy="462590"/>
          </a:xfrm>
          <a:prstGeom prst="rect">
            <a:avLst/>
          </a:prstGeom>
        </p:spPr>
      </p:pic>
      <p:pic>
        <p:nvPicPr>
          <p:cNvPr id="38" name="Picture 37">
            <a:extLst>
              <a:ext uri="{FF2B5EF4-FFF2-40B4-BE49-F238E27FC236}">
                <a16:creationId xmlns:a16="http://schemas.microsoft.com/office/drawing/2014/main" id="{862B0D86-8F45-984D-B7ED-C5947B5B60ED}"/>
              </a:ext>
            </a:extLst>
          </p:cNvPr>
          <p:cNvPicPr>
            <a:picLocks noChangeAspect="1"/>
          </p:cNvPicPr>
          <p:nvPr/>
        </p:nvPicPr>
        <p:blipFill>
          <a:blip r:embed="rId12"/>
          <a:stretch>
            <a:fillRect/>
          </a:stretch>
        </p:blipFill>
        <p:spPr>
          <a:xfrm>
            <a:off x="5502576" y="2879226"/>
            <a:ext cx="956288" cy="476869"/>
          </a:xfrm>
          <a:prstGeom prst="rect">
            <a:avLst/>
          </a:prstGeom>
        </p:spPr>
      </p:pic>
      <p:pic>
        <p:nvPicPr>
          <p:cNvPr id="40" name="Picture 39" descr="Logo&#10;&#10;Description automatically generated">
            <a:extLst>
              <a:ext uri="{FF2B5EF4-FFF2-40B4-BE49-F238E27FC236}">
                <a16:creationId xmlns:a16="http://schemas.microsoft.com/office/drawing/2014/main" id="{BB4D7947-4F25-7C48-A4D5-83C830A1228F}"/>
              </a:ext>
            </a:extLst>
          </p:cNvPr>
          <p:cNvPicPr>
            <a:picLocks noChangeAspect="1"/>
          </p:cNvPicPr>
          <p:nvPr/>
        </p:nvPicPr>
        <p:blipFill>
          <a:blip r:embed="rId13"/>
          <a:stretch>
            <a:fillRect/>
          </a:stretch>
        </p:blipFill>
        <p:spPr>
          <a:xfrm>
            <a:off x="5502576" y="5717500"/>
            <a:ext cx="956288" cy="476869"/>
          </a:xfrm>
          <a:prstGeom prst="rect">
            <a:avLst/>
          </a:prstGeom>
        </p:spPr>
      </p:pic>
      <p:pic>
        <p:nvPicPr>
          <p:cNvPr id="42" name="Picture 41" descr="Logo&#10;&#10;Description automatically generated">
            <a:extLst>
              <a:ext uri="{FF2B5EF4-FFF2-40B4-BE49-F238E27FC236}">
                <a16:creationId xmlns:a16="http://schemas.microsoft.com/office/drawing/2014/main" id="{6D887F7F-B565-1342-B93B-2E94483DA971}"/>
              </a:ext>
            </a:extLst>
          </p:cNvPr>
          <p:cNvPicPr>
            <a:picLocks noChangeAspect="1"/>
          </p:cNvPicPr>
          <p:nvPr/>
        </p:nvPicPr>
        <p:blipFill>
          <a:blip r:embed="rId14"/>
          <a:stretch>
            <a:fillRect/>
          </a:stretch>
        </p:blipFill>
        <p:spPr>
          <a:xfrm>
            <a:off x="8073074" y="4287844"/>
            <a:ext cx="868136" cy="432911"/>
          </a:xfrm>
          <a:prstGeom prst="rect">
            <a:avLst/>
          </a:prstGeom>
        </p:spPr>
      </p:pic>
      <p:pic>
        <p:nvPicPr>
          <p:cNvPr id="46" name="Picture 45" descr="Logo, company name&#10;&#10;Description automatically generated">
            <a:extLst>
              <a:ext uri="{FF2B5EF4-FFF2-40B4-BE49-F238E27FC236}">
                <a16:creationId xmlns:a16="http://schemas.microsoft.com/office/drawing/2014/main" id="{43F7107E-36A0-9E43-B9F7-6A86C8C81DCB}"/>
              </a:ext>
            </a:extLst>
          </p:cNvPr>
          <p:cNvPicPr>
            <a:picLocks noChangeAspect="1"/>
          </p:cNvPicPr>
          <p:nvPr/>
        </p:nvPicPr>
        <p:blipFill>
          <a:blip r:embed="rId15"/>
          <a:stretch>
            <a:fillRect/>
          </a:stretch>
        </p:blipFill>
        <p:spPr>
          <a:xfrm>
            <a:off x="8063743" y="5734826"/>
            <a:ext cx="886798" cy="442217"/>
          </a:xfrm>
          <a:prstGeom prst="rect">
            <a:avLst/>
          </a:prstGeom>
        </p:spPr>
      </p:pic>
      <p:pic>
        <p:nvPicPr>
          <p:cNvPr id="48" name="Picture 47" descr="Logo&#10;&#10;Description automatically generated">
            <a:extLst>
              <a:ext uri="{FF2B5EF4-FFF2-40B4-BE49-F238E27FC236}">
                <a16:creationId xmlns:a16="http://schemas.microsoft.com/office/drawing/2014/main" id="{6178BC67-E078-FD4F-9344-9AE25ED937DE}"/>
              </a:ext>
            </a:extLst>
          </p:cNvPr>
          <p:cNvPicPr>
            <a:picLocks noChangeAspect="1"/>
          </p:cNvPicPr>
          <p:nvPr/>
        </p:nvPicPr>
        <p:blipFill>
          <a:blip r:embed="rId16"/>
          <a:stretch>
            <a:fillRect/>
          </a:stretch>
        </p:blipFill>
        <p:spPr>
          <a:xfrm>
            <a:off x="6796358" y="4287844"/>
            <a:ext cx="868136" cy="432911"/>
          </a:xfrm>
          <a:prstGeom prst="rect">
            <a:avLst/>
          </a:prstGeom>
        </p:spPr>
      </p:pic>
      <p:pic>
        <p:nvPicPr>
          <p:cNvPr id="50" name="Picture 49" descr="A picture containing text&#10;&#10;Description automatically generated">
            <a:extLst>
              <a:ext uri="{FF2B5EF4-FFF2-40B4-BE49-F238E27FC236}">
                <a16:creationId xmlns:a16="http://schemas.microsoft.com/office/drawing/2014/main" id="{9A61FEEA-E768-0341-81A5-B4C03108D2B3}"/>
              </a:ext>
            </a:extLst>
          </p:cNvPr>
          <p:cNvPicPr>
            <a:picLocks noChangeAspect="1"/>
          </p:cNvPicPr>
          <p:nvPr/>
        </p:nvPicPr>
        <p:blipFill>
          <a:blip r:embed="rId17"/>
          <a:stretch>
            <a:fillRect/>
          </a:stretch>
        </p:blipFill>
        <p:spPr>
          <a:xfrm>
            <a:off x="6796358" y="2901205"/>
            <a:ext cx="868136" cy="432911"/>
          </a:xfrm>
          <a:prstGeom prst="rect">
            <a:avLst/>
          </a:prstGeom>
        </p:spPr>
      </p:pic>
      <p:pic>
        <p:nvPicPr>
          <p:cNvPr id="52" name="Picture 51" descr="Logo&#10;&#10;Description automatically generated">
            <a:extLst>
              <a:ext uri="{FF2B5EF4-FFF2-40B4-BE49-F238E27FC236}">
                <a16:creationId xmlns:a16="http://schemas.microsoft.com/office/drawing/2014/main" id="{84EBA134-8A22-EC46-A960-ACB5AC3C2137}"/>
              </a:ext>
            </a:extLst>
          </p:cNvPr>
          <p:cNvPicPr>
            <a:picLocks noChangeAspect="1"/>
          </p:cNvPicPr>
          <p:nvPr/>
        </p:nvPicPr>
        <p:blipFill>
          <a:blip r:embed="rId18"/>
          <a:stretch>
            <a:fillRect/>
          </a:stretch>
        </p:blipFill>
        <p:spPr>
          <a:xfrm>
            <a:off x="6713734" y="5698277"/>
            <a:ext cx="1033385" cy="515315"/>
          </a:xfrm>
          <a:prstGeom prst="rect">
            <a:avLst/>
          </a:prstGeom>
        </p:spPr>
      </p:pic>
      <p:pic>
        <p:nvPicPr>
          <p:cNvPr id="54" name="Picture 53" descr="Logo&#10;&#10;Description automatically generated">
            <a:extLst>
              <a:ext uri="{FF2B5EF4-FFF2-40B4-BE49-F238E27FC236}">
                <a16:creationId xmlns:a16="http://schemas.microsoft.com/office/drawing/2014/main" id="{339A81C3-746F-354B-9FF0-5F0C09559631}"/>
              </a:ext>
            </a:extLst>
          </p:cNvPr>
          <p:cNvPicPr>
            <a:picLocks noChangeAspect="1"/>
          </p:cNvPicPr>
          <p:nvPr/>
        </p:nvPicPr>
        <p:blipFill>
          <a:blip r:embed="rId19"/>
          <a:stretch>
            <a:fillRect/>
          </a:stretch>
        </p:blipFill>
        <p:spPr>
          <a:xfrm>
            <a:off x="9203979" y="4212471"/>
            <a:ext cx="1170432" cy="583656"/>
          </a:xfrm>
          <a:prstGeom prst="rect">
            <a:avLst/>
          </a:prstGeom>
        </p:spPr>
      </p:pic>
      <p:pic>
        <p:nvPicPr>
          <p:cNvPr id="57" name="Picture 56" descr="Logo&#10;&#10;Description automatically generated">
            <a:extLst>
              <a:ext uri="{FF2B5EF4-FFF2-40B4-BE49-F238E27FC236}">
                <a16:creationId xmlns:a16="http://schemas.microsoft.com/office/drawing/2014/main" id="{F0BA2460-1778-174E-8ADD-2332AA8D9341}"/>
              </a:ext>
            </a:extLst>
          </p:cNvPr>
          <p:cNvPicPr>
            <a:picLocks noChangeAspect="1"/>
          </p:cNvPicPr>
          <p:nvPr/>
        </p:nvPicPr>
        <p:blipFill>
          <a:blip r:embed="rId20"/>
          <a:stretch>
            <a:fillRect/>
          </a:stretch>
        </p:blipFill>
        <p:spPr>
          <a:xfrm>
            <a:off x="9420319" y="2933714"/>
            <a:ext cx="737752" cy="367892"/>
          </a:xfrm>
          <a:prstGeom prst="rect">
            <a:avLst/>
          </a:prstGeom>
        </p:spPr>
      </p:pic>
      <p:pic>
        <p:nvPicPr>
          <p:cNvPr id="59" name="Picture 58" descr="Logo, company name&#10;&#10;Description automatically generated">
            <a:extLst>
              <a:ext uri="{FF2B5EF4-FFF2-40B4-BE49-F238E27FC236}">
                <a16:creationId xmlns:a16="http://schemas.microsoft.com/office/drawing/2014/main" id="{27E815F9-26FD-FA48-825E-F9269E3A3798}"/>
              </a:ext>
            </a:extLst>
          </p:cNvPr>
          <p:cNvPicPr>
            <a:picLocks noChangeAspect="1"/>
          </p:cNvPicPr>
          <p:nvPr/>
        </p:nvPicPr>
        <p:blipFill>
          <a:blip r:embed="rId21"/>
          <a:stretch>
            <a:fillRect/>
          </a:stretch>
        </p:blipFill>
        <p:spPr>
          <a:xfrm>
            <a:off x="9203979" y="5664106"/>
            <a:ext cx="1170432" cy="583656"/>
          </a:xfrm>
          <a:prstGeom prst="rect">
            <a:avLst/>
          </a:prstGeom>
        </p:spPr>
      </p:pic>
      <p:pic>
        <p:nvPicPr>
          <p:cNvPr id="61" name="Picture 60" descr="Text, logo&#10;&#10;Description automatically generated">
            <a:extLst>
              <a:ext uri="{FF2B5EF4-FFF2-40B4-BE49-F238E27FC236}">
                <a16:creationId xmlns:a16="http://schemas.microsoft.com/office/drawing/2014/main" id="{E847CB51-5932-FA4E-903C-F99D3CEA33B9}"/>
              </a:ext>
            </a:extLst>
          </p:cNvPr>
          <p:cNvPicPr>
            <a:picLocks noChangeAspect="1"/>
          </p:cNvPicPr>
          <p:nvPr/>
        </p:nvPicPr>
        <p:blipFill>
          <a:blip r:embed="rId22"/>
          <a:stretch>
            <a:fillRect/>
          </a:stretch>
        </p:blipFill>
        <p:spPr>
          <a:xfrm>
            <a:off x="10599915" y="4242917"/>
            <a:ext cx="1048322" cy="522764"/>
          </a:xfrm>
          <a:prstGeom prst="rect">
            <a:avLst/>
          </a:prstGeom>
        </p:spPr>
      </p:pic>
      <p:pic>
        <p:nvPicPr>
          <p:cNvPr id="1025" name="Picture 1024" descr="Logo&#10;&#10;Description automatically generated">
            <a:extLst>
              <a:ext uri="{FF2B5EF4-FFF2-40B4-BE49-F238E27FC236}">
                <a16:creationId xmlns:a16="http://schemas.microsoft.com/office/drawing/2014/main" id="{DCCE7727-2D83-2E49-B6DE-44B80B93EEFD}"/>
              </a:ext>
            </a:extLst>
          </p:cNvPr>
          <p:cNvPicPr>
            <a:picLocks noChangeAspect="1"/>
          </p:cNvPicPr>
          <p:nvPr/>
        </p:nvPicPr>
        <p:blipFill>
          <a:blip r:embed="rId23"/>
          <a:stretch>
            <a:fillRect/>
          </a:stretch>
        </p:blipFill>
        <p:spPr>
          <a:xfrm>
            <a:off x="10664847" y="5726932"/>
            <a:ext cx="918458" cy="458004"/>
          </a:xfrm>
          <a:prstGeom prst="rect">
            <a:avLst/>
          </a:prstGeom>
        </p:spPr>
      </p:pic>
      <p:pic>
        <p:nvPicPr>
          <p:cNvPr id="1027" name="Picture 1026" descr="Logo&#10;&#10;Description automatically generated">
            <a:extLst>
              <a:ext uri="{FF2B5EF4-FFF2-40B4-BE49-F238E27FC236}">
                <a16:creationId xmlns:a16="http://schemas.microsoft.com/office/drawing/2014/main" id="{D836CFEE-1C03-D048-975A-BFFF8D911313}"/>
              </a:ext>
            </a:extLst>
          </p:cNvPr>
          <p:cNvPicPr>
            <a:picLocks noChangeAspect="1"/>
          </p:cNvPicPr>
          <p:nvPr/>
        </p:nvPicPr>
        <p:blipFill>
          <a:blip r:embed="rId24"/>
          <a:stretch>
            <a:fillRect/>
          </a:stretch>
        </p:blipFill>
        <p:spPr>
          <a:xfrm>
            <a:off x="1730573" y="2890310"/>
            <a:ext cx="911831" cy="454700"/>
          </a:xfrm>
          <a:prstGeom prst="rect">
            <a:avLst/>
          </a:prstGeom>
        </p:spPr>
      </p:pic>
      <p:pic>
        <p:nvPicPr>
          <p:cNvPr id="1031" name="Picture 6" descr="Digital Assets | Pluralsight">
            <a:extLst>
              <a:ext uri="{FF2B5EF4-FFF2-40B4-BE49-F238E27FC236}">
                <a16:creationId xmlns:a16="http://schemas.microsoft.com/office/drawing/2014/main" id="{5D6360D0-6F17-B246-9187-DA3E681B559E}"/>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8087424" y="2865829"/>
            <a:ext cx="839436" cy="50366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24A9DA76-FB66-6F45-A94F-92A11F02FDFC}"/>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0623876" y="2992753"/>
            <a:ext cx="880895" cy="249815"/>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a:extLst>
              <a:ext uri="{FF2B5EF4-FFF2-40B4-BE49-F238E27FC236}">
                <a16:creationId xmlns:a16="http://schemas.microsoft.com/office/drawing/2014/main" id="{01F55DA7-DE24-FA40-9614-368B0D125FE6}"/>
              </a:ext>
            </a:extLst>
          </p:cNvPr>
          <p:cNvSpPr txBox="1"/>
          <p:nvPr/>
        </p:nvSpPr>
        <p:spPr>
          <a:xfrm>
            <a:off x="9883417" y="307603"/>
            <a:ext cx="1907922" cy="307777"/>
          </a:xfrm>
          <a:prstGeom prst="rect">
            <a:avLst/>
          </a:prstGeom>
          <a:noFill/>
          <a:ln w="38100">
            <a:solidFill>
              <a:srgbClr val="C00000"/>
            </a:solidFill>
            <a:prstDash val="dash"/>
          </a:ln>
        </p:spPr>
        <p:txBody>
          <a:bodyPr wrap="square" rtlCol="0">
            <a:spAutoFit/>
          </a:bodyPr>
          <a:lstStyle/>
          <a:p>
            <a:pPr algn="ctr"/>
            <a:r>
              <a:rPr lang="en-US" sz="1400" dirty="0">
                <a:solidFill>
                  <a:srgbClr val="C00000"/>
                </a:solidFill>
              </a:rPr>
              <a:t>Reference</a:t>
            </a:r>
          </a:p>
        </p:txBody>
      </p:sp>
    </p:spTree>
    <p:extLst>
      <p:ext uri="{BB962C8B-B14F-4D97-AF65-F5344CB8AC3E}">
        <p14:creationId xmlns:p14="http://schemas.microsoft.com/office/powerpoint/2010/main" val="15538611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7B100743-86A3-B148-92E1-DE892316F75F}"/>
              </a:ext>
            </a:extLst>
          </p:cNvPr>
          <p:cNvSpPr>
            <a:spLocks noGrp="1"/>
          </p:cNvSpPr>
          <p:nvPr>
            <p:ph type="ctrTitle"/>
          </p:nvPr>
        </p:nvSpPr>
        <p:spPr>
          <a:xfrm>
            <a:off x="630837" y="3097237"/>
            <a:ext cx="7980728" cy="979348"/>
          </a:xfrm>
        </p:spPr>
        <p:txBody>
          <a:bodyPr>
            <a:noAutofit/>
          </a:bodyPr>
          <a:lstStyle/>
          <a:p>
            <a:r>
              <a:rPr lang="en-US" dirty="0"/>
              <a:t>Benchmarking Your Business</a:t>
            </a:r>
          </a:p>
        </p:txBody>
      </p:sp>
    </p:spTree>
    <p:extLst>
      <p:ext uri="{BB962C8B-B14F-4D97-AF65-F5344CB8AC3E}">
        <p14:creationId xmlns:p14="http://schemas.microsoft.com/office/powerpoint/2010/main" val="19778146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6" name="Table 3">
            <a:extLst>
              <a:ext uri="{FF2B5EF4-FFF2-40B4-BE49-F238E27FC236}">
                <a16:creationId xmlns:a16="http://schemas.microsoft.com/office/drawing/2014/main" id="{D7BC9107-20C3-9B48-859C-9C76C4D1CACB}"/>
              </a:ext>
            </a:extLst>
          </p:cNvPr>
          <p:cNvGraphicFramePr>
            <a:graphicFrameLocks noGrp="1"/>
          </p:cNvGraphicFramePr>
          <p:nvPr>
            <p:extLst>
              <p:ext uri="{D42A27DB-BD31-4B8C-83A1-F6EECF244321}">
                <p14:modId xmlns:p14="http://schemas.microsoft.com/office/powerpoint/2010/main" val="1843148356"/>
              </p:ext>
            </p:extLst>
          </p:nvPr>
        </p:nvGraphicFramePr>
        <p:xfrm>
          <a:off x="399506" y="1272209"/>
          <a:ext cx="11337381" cy="5120641"/>
        </p:xfrm>
        <a:graphic>
          <a:graphicData uri="http://schemas.openxmlformats.org/drawingml/2006/table">
            <a:tbl>
              <a:tblPr firstRow="1" bandRow="1">
                <a:tableStyleId>{5C22544A-7EE6-4342-B048-85BDC9FD1C3A}</a:tableStyleId>
              </a:tblPr>
              <a:tblGrid>
                <a:gridCol w="1143637">
                  <a:extLst>
                    <a:ext uri="{9D8B030D-6E8A-4147-A177-3AD203B41FA5}">
                      <a16:colId xmlns:a16="http://schemas.microsoft.com/office/drawing/2014/main" val="1016895831"/>
                    </a:ext>
                  </a:extLst>
                </a:gridCol>
                <a:gridCol w="1274218">
                  <a:extLst>
                    <a:ext uri="{9D8B030D-6E8A-4147-A177-3AD203B41FA5}">
                      <a16:colId xmlns:a16="http://schemas.microsoft.com/office/drawing/2014/main" val="2233147681"/>
                    </a:ext>
                  </a:extLst>
                </a:gridCol>
                <a:gridCol w="1274218">
                  <a:extLst>
                    <a:ext uri="{9D8B030D-6E8A-4147-A177-3AD203B41FA5}">
                      <a16:colId xmlns:a16="http://schemas.microsoft.com/office/drawing/2014/main" val="3732344099"/>
                    </a:ext>
                  </a:extLst>
                </a:gridCol>
                <a:gridCol w="1274218">
                  <a:extLst>
                    <a:ext uri="{9D8B030D-6E8A-4147-A177-3AD203B41FA5}">
                      <a16:colId xmlns:a16="http://schemas.microsoft.com/office/drawing/2014/main" val="2101504707"/>
                    </a:ext>
                  </a:extLst>
                </a:gridCol>
                <a:gridCol w="1274218">
                  <a:extLst>
                    <a:ext uri="{9D8B030D-6E8A-4147-A177-3AD203B41FA5}">
                      <a16:colId xmlns:a16="http://schemas.microsoft.com/office/drawing/2014/main" val="611912794"/>
                    </a:ext>
                  </a:extLst>
                </a:gridCol>
                <a:gridCol w="1274218">
                  <a:extLst>
                    <a:ext uri="{9D8B030D-6E8A-4147-A177-3AD203B41FA5}">
                      <a16:colId xmlns:a16="http://schemas.microsoft.com/office/drawing/2014/main" val="1885102206"/>
                    </a:ext>
                  </a:extLst>
                </a:gridCol>
                <a:gridCol w="1274218">
                  <a:extLst>
                    <a:ext uri="{9D8B030D-6E8A-4147-A177-3AD203B41FA5}">
                      <a16:colId xmlns:a16="http://schemas.microsoft.com/office/drawing/2014/main" val="272194313"/>
                    </a:ext>
                  </a:extLst>
                </a:gridCol>
                <a:gridCol w="1274218">
                  <a:extLst>
                    <a:ext uri="{9D8B030D-6E8A-4147-A177-3AD203B41FA5}">
                      <a16:colId xmlns:a16="http://schemas.microsoft.com/office/drawing/2014/main" val="2421103528"/>
                    </a:ext>
                  </a:extLst>
                </a:gridCol>
                <a:gridCol w="1274218">
                  <a:extLst>
                    <a:ext uri="{9D8B030D-6E8A-4147-A177-3AD203B41FA5}">
                      <a16:colId xmlns:a16="http://schemas.microsoft.com/office/drawing/2014/main" val="407252886"/>
                    </a:ext>
                  </a:extLst>
                </a:gridCol>
              </a:tblGrid>
              <a:tr h="687066">
                <a:tc>
                  <a:txBody>
                    <a:bodyPr/>
                    <a:lstStyle/>
                    <a:p>
                      <a:pPr algn="ctr"/>
                      <a:endParaRPr lang="en-US" sz="1100" b="0" dirty="0">
                        <a:solidFill>
                          <a:schemeClr val="tx1"/>
                        </a:solidFill>
                        <a:latin typeface="Europa-Regular" panose="02000000000000000000" pitchFamily="2" charset="77"/>
                      </a:endParaRPr>
                    </a:p>
                  </a:txBody>
                  <a:tcPr marL="0" marR="0" anchor="ctr">
                    <a:lnL w="12700" cmpd="sng">
                      <a:noFill/>
                    </a:lnL>
                    <a:lnR w="1905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b="1" dirty="0">
                          <a:solidFill>
                            <a:schemeClr val="tx1"/>
                          </a:solidFill>
                          <a:latin typeface="Europa-Regular" panose="02000000000000000000" pitchFamily="2" charset="77"/>
                        </a:rPr>
                        <a:t>ARR </a:t>
                      </a:r>
                    </a:p>
                    <a:p>
                      <a:pPr algn="ctr"/>
                      <a:r>
                        <a:rPr lang="en-US" sz="1100" b="1" dirty="0">
                          <a:solidFill>
                            <a:schemeClr val="tx1"/>
                          </a:solidFill>
                          <a:latin typeface="Europa-Regular" panose="02000000000000000000" pitchFamily="2" charset="77"/>
                        </a:rPr>
                        <a:t>Growth</a:t>
                      </a: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b="1" dirty="0">
                          <a:solidFill>
                            <a:schemeClr val="tx1"/>
                          </a:solidFill>
                          <a:latin typeface="Europa-Regular" panose="02000000000000000000" pitchFamily="2" charset="77"/>
                        </a:rPr>
                        <a:t>Net </a:t>
                      </a:r>
                      <a:br>
                        <a:rPr lang="en-US" sz="1100" b="1" dirty="0">
                          <a:solidFill>
                            <a:schemeClr val="tx1"/>
                          </a:solidFill>
                          <a:latin typeface="Europa-Regular" panose="02000000000000000000" pitchFamily="2" charset="77"/>
                        </a:rPr>
                      </a:br>
                      <a:r>
                        <a:rPr lang="en-US" sz="1100" b="1" dirty="0">
                          <a:solidFill>
                            <a:schemeClr val="tx1"/>
                          </a:solidFill>
                          <a:latin typeface="Europa-Regular" panose="02000000000000000000" pitchFamily="2" charset="77"/>
                        </a:rPr>
                        <a:t>Retention</a:t>
                      </a: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b="1" dirty="0">
                          <a:solidFill>
                            <a:schemeClr val="tx1"/>
                          </a:solidFill>
                          <a:latin typeface="Europa-Regular" panose="02000000000000000000" pitchFamily="2" charset="77"/>
                        </a:rPr>
                        <a:t>Gross </a:t>
                      </a:r>
                      <a:br>
                        <a:rPr lang="en-US" sz="1100" b="1" dirty="0">
                          <a:solidFill>
                            <a:schemeClr val="tx1"/>
                          </a:solidFill>
                          <a:latin typeface="Europa-Regular" panose="02000000000000000000" pitchFamily="2" charset="77"/>
                        </a:rPr>
                      </a:br>
                      <a:r>
                        <a:rPr lang="en-US" sz="1100" b="1" dirty="0">
                          <a:solidFill>
                            <a:schemeClr val="tx1"/>
                          </a:solidFill>
                          <a:latin typeface="Europa-Regular" panose="02000000000000000000" pitchFamily="2" charset="77"/>
                        </a:rPr>
                        <a:t>Retention</a:t>
                      </a: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b="1" dirty="0">
                          <a:solidFill>
                            <a:schemeClr val="tx1"/>
                          </a:solidFill>
                          <a:latin typeface="Europa-Regular" panose="02000000000000000000" pitchFamily="2" charset="77"/>
                        </a:rPr>
                        <a:t>Gross </a:t>
                      </a:r>
                      <a:br>
                        <a:rPr lang="en-US" sz="1100" b="1" dirty="0">
                          <a:solidFill>
                            <a:schemeClr val="tx1"/>
                          </a:solidFill>
                          <a:latin typeface="Europa-Regular" panose="02000000000000000000" pitchFamily="2" charset="77"/>
                        </a:rPr>
                      </a:br>
                      <a:r>
                        <a:rPr lang="en-US" sz="1100" b="1" dirty="0">
                          <a:solidFill>
                            <a:schemeClr val="tx1"/>
                          </a:solidFill>
                          <a:latin typeface="Europa-Regular" panose="02000000000000000000" pitchFamily="2" charset="77"/>
                        </a:rPr>
                        <a:t>Margin</a:t>
                      </a: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b="1" dirty="0">
                          <a:solidFill>
                            <a:schemeClr val="tx1"/>
                          </a:solidFill>
                          <a:latin typeface="Europa-Regular" panose="02000000000000000000" pitchFamily="2" charset="77"/>
                        </a:rPr>
                        <a:t>S&amp;M </a:t>
                      </a:r>
                      <a:br>
                        <a:rPr lang="en-US" sz="1100" b="1" dirty="0">
                          <a:solidFill>
                            <a:schemeClr val="tx1"/>
                          </a:solidFill>
                          <a:latin typeface="Europa-Regular" panose="02000000000000000000" pitchFamily="2" charset="77"/>
                        </a:rPr>
                      </a:br>
                      <a:r>
                        <a:rPr lang="en-US" sz="1100" b="1" dirty="0">
                          <a:solidFill>
                            <a:schemeClr val="tx1"/>
                          </a:solidFill>
                          <a:latin typeface="Europa-Regular" panose="02000000000000000000" pitchFamily="2" charset="77"/>
                        </a:rPr>
                        <a:t>% Revenue</a:t>
                      </a: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b="1" dirty="0">
                          <a:solidFill>
                            <a:schemeClr val="tx1"/>
                          </a:solidFill>
                          <a:latin typeface="Europa-Regular" panose="02000000000000000000" pitchFamily="2" charset="77"/>
                        </a:rPr>
                        <a:t>R&amp;D </a:t>
                      </a:r>
                      <a:br>
                        <a:rPr lang="en-US" sz="1100" b="1" dirty="0">
                          <a:solidFill>
                            <a:schemeClr val="tx1"/>
                          </a:solidFill>
                          <a:latin typeface="Europa-Regular" panose="02000000000000000000" pitchFamily="2" charset="77"/>
                        </a:rPr>
                      </a:br>
                      <a:r>
                        <a:rPr lang="en-US" sz="1100" b="1" dirty="0">
                          <a:solidFill>
                            <a:schemeClr val="tx1"/>
                          </a:solidFill>
                          <a:latin typeface="Europa-Regular" panose="02000000000000000000" pitchFamily="2" charset="77"/>
                        </a:rPr>
                        <a:t>% Revenue</a:t>
                      </a: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b="1" dirty="0">
                          <a:solidFill>
                            <a:schemeClr val="tx1"/>
                          </a:solidFill>
                          <a:latin typeface="Europa-Regular" panose="02000000000000000000" pitchFamily="2" charset="77"/>
                        </a:rPr>
                        <a:t>G&amp;A </a:t>
                      </a:r>
                    </a:p>
                    <a:p>
                      <a:pPr algn="ctr"/>
                      <a:r>
                        <a:rPr lang="en-US" sz="1100" b="1" dirty="0">
                          <a:solidFill>
                            <a:schemeClr val="tx1"/>
                          </a:solidFill>
                          <a:latin typeface="Europa-Regular" panose="02000000000000000000" pitchFamily="2" charset="77"/>
                        </a:rPr>
                        <a:t>% Revenue</a:t>
                      </a: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b="1" dirty="0">
                          <a:solidFill>
                            <a:schemeClr val="tx1"/>
                          </a:solidFill>
                          <a:latin typeface="Europa-Regular" panose="02000000000000000000" pitchFamily="2" charset="77"/>
                        </a:rPr>
                        <a:t>FCF</a:t>
                      </a:r>
                    </a:p>
                    <a:p>
                      <a:pPr algn="ctr"/>
                      <a:r>
                        <a:rPr lang="en-US" sz="1100" b="1" dirty="0">
                          <a:solidFill>
                            <a:schemeClr val="tx1"/>
                          </a:solidFill>
                          <a:latin typeface="Europa-Regular" panose="02000000000000000000" pitchFamily="2" charset="77"/>
                        </a:rPr>
                        <a:t>Margin</a:t>
                      </a: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22505508"/>
                  </a:ext>
                </a:extLst>
              </a:tr>
              <a:tr h="886715">
                <a:tc>
                  <a:txBody>
                    <a:bodyPr/>
                    <a:lstStyle/>
                    <a:p>
                      <a:pPr algn="ctr"/>
                      <a:r>
                        <a:rPr lang="en-US" sz="1100" b="1" dirty="0">
                          <a:solidFill>
                            <a:schemeClr val="bg1"/>
                          </a:solidFill>
                          <a:latin typeface="Europa-Bold" panose="02000000000000000000" pitchFamily="2" charset="77"/>
                        </a:rPr>
                        <a:t>[ Add Your Logo Here ]</a:t>
                      </a: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400" b="1" dirty="0">
                          <a:solidFill>
                            <a:srgbClr val="015089"/>
                          </a:solidFill>
                          <a:latin typeface="Europa-Bold" panose="02000000000000000000" pitchFamily="2" charset="77"/>
                        </a:rPr>
                        <a:t>[ ]%</a:t>
                      </a:r>
                    </a:p>
                  </a:txBody>
                  <a:tcPr anchor="ctr">
                    <a:lnL w="12700" cap="flat" cmpd="sng" algn="ctr">
                      <a:solidFill>
                        <a:schemeClr val="tx1"/>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15089">
                        <a:alpha val="12478"/>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015089"/>
                          </a:solidFill>
                          <a:latin typeface="Europa-Bold" panose="02000000000000000000" pitchFamily="2" charset="77"/>
                        </a:rPr>
                        <a:t>[ ]%</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15089">
                        <a:alpha val="12478"/>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015089"/>
                          </a:solidFill>
                          <a:latin typeface="Europa-Bold" panose="02000000000000000000" pitchFamily="2" charset="77"/>
                        </a:rPr>
                        <a:t>[ ]%</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15089">
                        <a:alpha val="12478"/>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015089"/>
                          </a:solidFill>
                          <a:latin typeface="Europa-Bold" panose="02000000000000000000" pitchFamily="2" charset="77"/>
                        </a:rPr>
                        <a:t>[ ]%</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15089">
                        <a:alpha val="12478"/>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015089"/>
                          </a:solidFill>
                          <a:latin typeface="Europa-Bold" panose="02000000000000000000" pitchFamily="2" charset="77"/>
                        </a:rPr>
                        <a:t>[ ]%</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15089">
                        <a:alpha val="12478"/>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015089"/>
                          </a:solidFill>
                          <a:latin typeface="Europa-Bold" panose="02000000000000000000" pitchFamily="2" charset="77"/>
                        </a:rPr>
                        <a:t>[ ]%</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15089">
                        <a:alpha val="12478"/>
                      </a:srgbClr>
                    </a:solidFill>
                  </a:tcPr>
                </a:tc>
                <a:tc>
                  <a:txBody>
                    <a:bodyPr/>
                    <a:lstStyle/>
                    <a:p>
                      <a:pPr algn="ctr"/>
                      <a:r>
                        <a:rPr lang="en-US" sz="1400" b="1" dirty="0">
                          <a:solidFill>
                            <a:srgbClr val="015089"/>
                          </a:solidFill>
                          <a:latin typeface="Europa-Bold" panose="02000000000000000000" pitchFamily="2" charset="77"/>
                        </a:rPr>
                        <a:t>[ ]%</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15089">
                        <a:alpha val="12478"/>
                      </a:srgbClr>
                    </a:solidFill>
                  </a:tcPr>
                </a:tc>
                <a:tc>
                  <a:txBody>
                    <a:bodyPr/>
                    <a:lstStyle/>
                    <a:p>
                      <a:pPr algn="ctr"/>
                      <a:r>
                        <a:rPr lang="en-US" sz="1400" b="1" dirty="0">
                          <a:solidFill>
                            <a:srgbClr val="015089"/>
                          </a:solidFill>
                          <a:latin typeface="Europa-Bold" panose="02000000000000000000" pitchFamily="2" charset="77"/>
                        </a:rPr>
                        <a:t>[ ]%</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15089">
                        <a:alpha val="12478"/>
                      </a:srgbClr>
                    </a:solidFill>
                  </a:tcPr>
                </a:tc>
                <a:extLst>
                  <a:ext uri="{0D108BD9-81ED-4DB2-BD59-A6C34878D82A}">
                    <a16:rowId xmlns:a16="http://schemas.microsoft.com/office/drawing/2014/main" val="2290732119"/>
                  </a:ext>
                </a:extLst>
              </a:tr>
              <a:tr h="886715">
                <a:tc>
                  <a:txBody>
                    <a:bodyPr/>
                    <a:lstStyle/>
                    <a:p>
                      <a:pPr algn="ctr"/>
                      <a:r>
                        <a:rPr lang="en-US" sz="1100" b="1" dirty="0">
                          <a:solidFill>
                            <a:schemeClr val="bg1"/>
                          </a:solidFill>
                          <a:latin typeface="Europa-Bold" panose="02000000000000000000" pitchFamily="2" charset="77"/>
                        </a:rPr>
                        <a:t>Average</a:t>
                      </a: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400" b="1" dirty="0">
                          <a:solidFill>
                            <a:srgbClr val="015089"/>
                          </a:solidFill>
                          <a:latin typeface="Europa-Bold" panose="02000000000000000000" pitchFamily="2" charset="77"/>
                        </a:rPr>
                        <a:t>200%</a:t>
                      </a:r>
                    </a:p>
                  </a:txBody>
                  <a:tcPr anchor="ctr">
                    <a:lnL w="12700" cap="flat" cmpd="sng" algn="ctr">
                      <a:solidFill>
                        <a:schemeClr val="tx1"/>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15089">
                        <a:alpha val="12478"/>
                      </a:srgbClr>
                    </a:solidFill>
                  </a:tcPr>
                </a:tc>
                <a:tc>
                  <a:txBody>
                    <a:bodyPr/>
                    <a:lstStyle/>
                    <a:p>
                      <a:pPr algn="ctr"/>
                      <a:r>
                        <a:rPr lang="en-US" sz="1400" b="1" dirty="0">
                          <a:solidFill>
                            <a:srgbClr val="015089"/>
                          </a:solidFill>
                          <a:latin typeface="Europa-Bold" panose="02000000000000000000" pitchFamily="2" charset="77"/>
                        </a:rPr>
                        <a:t>140%</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15089">
                        <a:alpha val="12478"/>
                      </a:srgbClr>
                    </a:solidFill>
                  </a:tcPr>
                </a:tc>
                <a:tc>
                  <a:txBody>
                    <a:bodyPr/>
                    <a:lstStyle/>
                    <a:p>
                      <a:pPr algn="ctr"/>
                      <a:r>
                        <a:rPr lang="en-US" sz="1400" b="1" dirty="0">
                          <a:solidFill>
                            <a:srgbClr val="015089"/>
                          </a:solidFill>
                          <a:latin typeface="Europa-Bold" panose="02000000000000000000" pitchFamily="2" charset="77"/>
                        </a:rPr>
                        <a:t>85%</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15089">
                        <a:alpha val="12478"/>
                      </a:srgbClr>
                    </a:solidFill>
                  </a:tcPr>
                </a:tc>
                <a:tc>
                  <a:txBody>
                    <a:bodyPr/>
                    <a:lstStyle/>
                    <a:p>
                      <a:pPr algn="ctr"/>
                      <a:r>
                        <a:rPr lang="en-US" sz="1400" b="1" dirty="0">
                          <a:solidFill>
                            <a:srgbClr val="015089"/>
                          </a:solidFill>
                          <a:latin typeface="Europa-Bold" panose="02000000000000000000" pitchFamily="2" charset="77"/>
                        </a:rPr>
                        <a:t>70%</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15089">
                        <a:alpha val="12478"/>
                      </a:srgbClr>
                    </a:solidFill>
                  </a:tcPr>
                </a:tc>
                <a:tc>
                  <a:txBody>
                    <a:bodyPr/>
                    <a:lstStyle/>
                    <a:p>
                      <a:pPr algn="ctr"/>
                      <a:r>
                        <a:rPr lang="en-US" sz="1400" b="1" dirty="0">
                          <a:solidFill>
                            <a:srgbClr val="015089"/>
                          </a:solidFill>
                          <a:latin typeface="Europa-Bold" panose="02000000000000000000" pitchFamily="2" charset="77"/>
                        </a:rPr>
                        <a:t>95%</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15089">
                        <a:alpha val="12478"/>
                      </a:srgbClr>
                    </a:solidFill>
                  </a:tcPr>
                </a:tc>
                <a:tc>
                  <a:txBody>
                    <a:bodyPr/>
                    <a:lstStyle/>
                    <a:p>
                      <a:pPr algn="ctr"/>
                      <a:r>
                        <a:rPr lang="en-US" sz="1400" b="1" dirty="0">
                          <a:solidFill>
                            <a:srgbClr val="015089"/>
                          </a:solidFill>
                          <a:latin typeface="Europa-Bold" panose="02000000000000000000" pitchFamily="2" charset="77"/>
                        </a:rPr>
                        <a:t>95%</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15089">
                        <a:alpha val="12478"/>
                      </a:srgbClr>
                    </a:solidFill>
                  </a:tcPr>
                </a:tc>
                <a:tc>
                  <a:txBody>
                    <a:bodyPr/>
                    <a:lstStyle/>
                    <a:p>
                      <a:pPr algn="ctr"/>
                      <a:r>
                        <a:rPr lang="en-US" sz="1400" b="1" dirty="0">
                          <a:solidFill>
                            <a:srgbClr val="015089"/>
                          </a:solidFill>
                          <a:latin typeface="Europa-Bold" panose="02000000000000000000" pitchFamily="2" charset="77"/>
                        </a:rPr>
                        <a:t>70%</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15089">
                        <a:alpha val="12478"/>
                      </a:srgbClr>
                    </a:solidFill>
                  </a:tcPr>
                </a:tc>
                <a:tc>
                  <a:txBody>
                    <a:bodyPr/>
                    <a:lstStyle/>
                    <a:p>
                      <a:pPr algn="ctr"/>
                      <a:r>
                        <a:rPr lang="en-US" sz="1400" b="1" dirty="0">
                          <a:solidFill>
                            <a:srgbClr val="015089"/>
                          </a:solidFill>
                          <a:latin typeface="Europa-Bold" panose="02000000000000000000" pitchFamily="2" charset="77"/>
                        </a:rPr>
                        <a:t>-230%</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15089">
                        <a:alpha val="12478"/>
                      </a:srgbClr>
                    </a:solidFill>
                  </a:tcPr>
                </a:tc>
                <a:extLst>
                  <a:ext uri="{0D108BD9-81ED-4DB2-BD59-A6C34878D82A}">
                    <a16:rowId xmlns:a16="http://schemas.microsoft.com/office/drawing/2014/main" val="1784177567"/>
                  </a:ext>
                </a:extLst>
              </a:tr>
              <a:tr h="886715">
                <a:tc>
                  <a:txBody>
                    <a:bodyPr/>
                    <a:lstStyle/>
                    <a:p>
                      <a:pPr algn="ctr"/>
                      <a:r>
                        <a:rPr lang="en-US" sz="1100" dirty="0">
                          <a:solidFill>
                            <a:schemeClr val="bg1"/>
                          </a:solidFill>
                          <a:latin typeface="Europa-Bold" panose="02000000000000000000" pitchFamily="2" charset="77"/>
                        </a:rPr>
                        <a:t>Top </a:t>
                      </a:r>
                      <a:br>
                        <a:rPr lang="en-US" sz="1100" dirty="0">
                          <a:solidFill>
                            <a:schemeClr val="bg1"/>
                          </a:solidFill>
                          <a:latin typeface="Europa-Bold" panose="02000000000000000000" pitchFamily="2" charset="77"/>
                        </a:rPr>
                      </a:br>
                      <a:r>
                        <a:rPr lang="en-US" sz="1100" dirty="0">
                          <a:solidFill>
                            <a:schemeClr val="bg1"/>
                          </a:solidFill>
                          <a:latin typeface="Europa-Bold" panose="02000000000000000000" pitchFamily="2" charset="77"/>
                        </a:rPr>
                        <a:t>Quartile</a:t>
                      </a:r>
                    </a:p>
                  </a:txBody>
                  <a:tcPr marL="0" marR="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400" dirty="0">
                          <a:solidFill>
                            <a:srgbClr val="6695B7"/>
                          </a:solidFill>
                          <a:latin typeface="Europa-Bold" panose="02000000000000000000" pitchFamily="2" charset="77"/>
                        </a:rPr>
                        <a:t>230%+</a:t>
                      </a:r>
                    </a:p>
                  </a:txBody>
                  <a:tcPr anchor="ctr">
                    <a:lnL w="12700" cap="flat" cmpd="sng" algn="ctr">
                      <a:solidFill>
                        <a:schemeClr val="tx1"/>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rgbClr val="6695B7"/>
                          </a:solidFill>
                          <a:latin typeface="Europa-Bold" panose="02000000000000000000" pitchFamily="2" charset="77"/>
                        </a:rPr>
                        <a:t>145%+</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rgbClr val="6695B7"/>
                          </a:solidFill>
                          <a:latin typeface="Europa-Bold" panose="02000000000000000000" pitchFamily="2" charset="77"/>
                        </a:rPr>
                        <a:t>95%+</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rgbClr val="6695B7"/>
                          </a:solidFill>
                          <a:latin typeface="Europa-Bold" panose="02000000000000000000" pitchFamily="2" charset="77"/>
                        </a:rPr>
                        <a:t>85%+</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rgbClr val="6695B7"/>
                          </a:solidFill>
                          <a:latin typeface="Europa-Bold" panose="02000000000000000000" pitchFamily="2" charset="77"/>
                        </a:rPr>
                        <a:t>&lt;45%</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rgbClr val="6695B7"/>
                          </a:solidFill>
                          <a:latin typeface="Europa-Bold" panose="02000000000000000000" pitchFamily="2" charset="77"/>
                        </a:rPr>
                        <a:t>&lt;40%</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rgbClr val="6695B7"/>
                          </a:solidFill>
                          <a:latin typeface="Europa-Bold" panose="02000000000000000000" pitchFamily="2" charset="77"/>
                        </a:rPr>
                        <a:t>&lt;30%</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rgbClr val="6695B7"/>
                          </a:solidFill>
                          <a:latin typeface="Europa-Bold" panose="02000000000000000000" pitchFamily="2" charset="77"/>
                        </a:rPr>
                        <a:t>-65%+</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13114500"/>
                  </a:ext>
                </a:extLst>
              </a:tr>
              <a:tr h="886715">
                <a:tc>
                  <a:txBody>
                    <a:bodyPr/>
                    <a:lstStyle/>
                    <a:p>
                      <a:pPr algn="ctr"/>
                      <a:r>
                        <a:rPr lang="en-US" sz="1100" dirty="0">
                          <a:solidFill>
                            <a:schemeClr val="bg1"/>
                          </a:solidFill>
                          <a:latin typeface="Europa-Bold" panose="02000000000000000000" pitchFamily="2" charset="77"/>
                        </a:rPr>
                        <a:t>Middle</a:t>
                      </a:r>
                    </a:p>
                    <a:p>
                      <a:pPr algn="ctr"/>
                      <a:r>
                        <a:rPr lang="en-US" sz="1100" dirty="0">
                          <a:solidFill>
                            <a:schemeClr val="bg1"/>
                          </a:solidFill>
                          <a:latin typeface="Europa-Bold" panose="02000000000000000000" pitchFamily="2" charset="77"/>
                        </a:rPr>
                        <a:t>50%</a:t>
                      </a:r>
                    </a:p>
                  </a:txBody>
                  <a:tcPr marL="0" marR="0" anchor="ctr">
                    <a:lnL w="12700" cmpd="sng">
                      <a:noFill/>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400" dirty="0">
                          <a:solidFill>
                            <a:srgbClr val="6695B7"/>
                          </a:solidFill>
                          <a:latin typeface="Europa-Bold" panose="02000000000000000000" pitchFamily="2" charset="77"/>
                        </a:rPr>
                        <a:t>100-</a:t>
                      </a:r>
                      <a:br>
                        <a:rPr lang="en-US" sz="1400" dirty="0">
                          <a:solidFill>
                            <a:srgbClr val="6695B7"/>
                          </a:solidFill>
                          <a:latin typeface="Europa-Bold" panose="02000000000000000000" pitchFamily="2" charset="77"/>
                        </a:rPr>
                      </a:br>
                      <a:r>
                        <a:rPr lang="en-US" sz="1400" dirty="0">
                          <a:solidFill>
                            <a:srgbClr val="6695B7"/>
                          </a:solidFill>
                          <a:latin typeface="Europa-Bold" panose="02000000000000000000" pitchFamily="2" charset="77"/>
                        </a:rPr>
                        <a:t>230%</a:t>
                      </a:r>
                    </a:p>
                  </a:txBody>
                  <a:tcPr anchor="ctr">
                    <a:lnL w="12700" cap="flat" cmpd="sng" algn="ctr">
                      <a:solidFill>
                        <a:schemeClr val="tx1"/>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rgbClr val="6695B7"/>
                          </a:solidFill>
                          <a:latin typeface="Europa-Bold" panose="02000000000000000000" pitchFamily="2" charset="77"/>
                        </a:rPr>
                        <a:t>105-</a:t>
                      </a:r>
                      <a:br>
                        <a:rPr lang="en-US" sz="1400" dirty="0">
                          <a:solidFill>
                            <a:srgbClr val="6695B7"/>
                          </a:solidFill>
                          <a:latin typeface="Europa-Bold" panose="02000000000000000000" pitchFamily="2" charset="77"/>
                        </a:rPr>
                      </a:br>
                      <a:r>
                        <a:rPr lang="en-US" sz="1400" dirty="0">
                          <a:solidFill>
                            <a:srgbClr val="6695B7"/>
                          </a:solidFill>
                          <a:latin typeface="Europa-Bold" panose="02000000000000000000" pitchFamily="2" charset="77"/>
                        </a:rPr>
                        <a:t>145%</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rgbClr val="6695B7"/>
                          </a:solidFill>
                          <a:latin typeface="Europa-Bold" panose="02000000000000000000" pitchFamily="2" charset="77"/>
                        </a:rPr>
                        <a:t>85-</a:t>
                      </a:r>
                    </a:p>
                    <a:p>
                      <a:pPr algn="ctr"/>
                      <a:r>
                        <a:rPr lang="en-US" sz="1400" dirty="0">
                          <a:solidFill>
                            <a:srgbClr val="6695B7"/>
                          </a:solidFill>
                          <a:latin typeface="Europa-Bold" panose="02000000000000000000" pitchFamily="2" charset="77"/>
                        </a:rPr>
                        <a:t>95%</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rgbClr val="6695B7"/>
                          </a:solidFill>
                          <a:latin typeface="Europa-Bold" panose="02000000000000000000" pitchFamily="2" charset="77"/>
                        </a:rPr>
                        <a:t>60-</a:t>
                      </a:r>
                    </a:p>
                    <a:p>
                      <a:pPr algn="ctr"/>
                      <a:r>
                        <a:rPr lang="en-US" sz="1400" dirty="0">
                          <a:solidFill>
                            <a:srgbClr val="6695B7"/>
                          </a:solidFill>
                          <a:latin typeface="Europa-Bold" panose="02000000000000000000" pitchFamily="2" charset="77"/>
                        </a:rPr>
                        <a:t>85%</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rgbClr val="6695B7"/>
                          </a:solidFill>
                          <a:latin typeface="Europa-Bold" panose="02000000000000000000" pitchFamily="2" charset="77"/>
                        </a:rPr>
                        <a:t>45-</a:t>
                      </a:r>
                      <a:br>
                        <a:rPr lang="en-US" sz="1400" dirty="0">
                          <a:solidFill>
                            <a:srgbClr val="6695B7"/>
                          </a:solidFill>
                          <a:latin typeface="Europa-Bold" panose="02000000000000000000" pitchFamily="2" charset="77"/>
                        </a:rPr>
                      </a:br>
                      <a:r>
                        <a:rPr lang="en-US" sz="1400" dirty="0">
                          <a:solidFill>
                            <a:srgbClr val="6695B7"/>
                          </a:solidFill>
                          <a:latin typeface="Europa-Bold" panose="02000000000000000000" pitchFamily="2" charset="77"/>
                        </a:rPr>
                        <a:t>140%</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rgbClr val="6695B7"/>
                          </a:solidFill>
                          <a:latin typeface="Europa-Bold" panose="02000000000000000000" pitchFamily="2" charset="77"/>
                        </a:rPr>
                        <a:t>40-</a:t>
                      </a:r>
                      <a:br>
                        <a:rPr lang="en-US" sz="1400" dirty="0">
                          <a:solidFill>
                            <a:srgbClr val="6695B7"/>
                          </a:solidFill>
                          <a:latin typeface="Europa-Bold" panose="02000000000000000000" pitchFamily="2" charset="77"/>
                        </a:rPr>
                      </a:br>
                      <a:r>
                        <a:rPr lang="en-US" sz="1400" dirty="0">
                          <a:solidFill>
                            <a:srgbClr val="6695B7"/>
                          </a:solidFill>
                          <a:latin typeface="Europa-Bold" panose="02000000000000000000" pitchFamily="2" charset="77"/>
                        </a:rPr>
                        <a:t>135%</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rgbClr val="6695B7"/>
                          </a:solidFill>
                          <a:latin typeface="Europa-Bold" panose="02000000000000000000" pitchFamily="2" charset="77"/>
                        </a:rPr>
                        <a:t>30-</a:t>
                      </a:r>
                    </a:p>
                    <a:p>
                      <a:pPr algn="ctr"/>
                      <a:r>
                        <a:rPr lang="en-US" sz="1400" dirty="0">
                          <a:solidFill>
                            <a:srgbClr val="6695B7"/>
                          </a:solidFill>
                          <a:latin typeface="Europa-Bold" panose="02000000000000000000" pitchFamily="2" charset="77"/>
                        </a:rPr>
                        <a:t>75%</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rgbClr val="6695B7"/>
                          </a:solidFill>
                          <a:latin typeface="Europa-Bold" panose="02000000000000000000" pitchFamily="2" charset="77"/>
                        </a:rPr>
                        <a:t>-270-</a:t>
                      </a:r>
                    </a:p>
                    <a:p>
                      <a:pPr algn="ctr"/>
                      <a:r>
                        <a:rPr lang="en-US" sz="1400" dirty="0">
                          <a:solidFill>
                            <a:srgbClr val="6695B7"/>
                          </a:solidFill>
                          <a:latin typeface="Europa-Bold" panose="02000000000000000000" pitchFamily="2" charset="77"/>
                        </a:rPr>
                        <a:t>-65%</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38380964"/>
                  </a:ext>
                </a:extLst>
              </a:tr>
              <a:tr h="886715">
                <a:tc>
                  <a:txBody>
                    <a:bodyPr/>
                    <a:lstStyle/>
                    <a:p>
                      <a:pPr algn="ctr"/>
                      <a:r>
                        <a:rPr lang="en-US" sz="1100" dirty="0">
                          <a:solidFill>
                            <a:schemeClr val="bg1"/>
                          </a:solidFill>
                          <a:latin typeface="Europa-Bold" panose="02000000000000000000" pitchFamily="2" charset="77"/>
                        </a:rPr>
                        <a:t>Bottom Quartile</a:t>
                      </a:r>
                    </a:p>
                  </a:txBody>
                  <a:tcPr marL="0" marR="0" anchor="ctr">
                    <a:lnL w="12700" cmpd="sng">
                      <a:noFill/>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1"/>
                    </a:solidFill>
                  </a:tcPr>
                </a:tc>
                <a:tc>
                  <a:txBody>
                    <a:bodyPr/>
                    <a:lstStyle/>
                    <a:p>
                      <a:pPr algn="ctr"/>
                      <a:r>
                        <a:rPr lang="en-US" sz="1400" dirty="0">
                          <a:solidFill>
                            <a:srgbClr val="6695B7"/>
                          </a:solidFill>
                          <a:latin typeface="Europa-Bold" panose="02000000000000000000" pitchFamily="2" charset="77"/>
                        </a:rPr>
                        <a:t>&lt;100%</a:t>
                      </a:r>
                    </a:p>
                  </a:txBody>
                  <a:tcPr anchor="ctr">
                    <a:lnL w="12700" cap="flat" cmpd="sng" algn="ctr">
                      <a:solidFill>
                        <a:schemeClr val="tx1"/>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400" dirty="0">
                          <a:solidFill>
                            <a:srgbClr val="6695B7"/>
                          </a:solidFill>
                          <a:latin typeface="Europa-Bold" panose="02000000000000000000" pitchFamily="2" charset="77"/>
                        </a:rPr>
                        <a:t>&lt;105%</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400" dirty="0">
                          <a:solidFill>
                            <a:srgbClr val="6695B7"/>
                          </a:solidFill>
                          <a:latin typeface="Europa-Bold" panose="02000000000000000000" pitchFamily="2" charset="77"/>
                        </a:rPr>
                        <a:t>&lt;85%</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400" dirty="0">
                          <a:solidFill>
                            <a:srgbClr val="6695B7"/>
                          </a:solidFill>
                          <a:latin typeface="Europa-Bold" panose="02000000000000000000" pitchFamily="2" charset="77"/>
                        </a:rPr>
                        <a:t>&lt;60%</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400" dirty="0">
                          <a:solidFill>
                            <a:srgbClr val="6695B7"/>
                          </a:solidFill>
                          <a:latin typeface="Europa-Bold" panose="02000000000000000000" pitchFamily="2" charset="77"/>
                        </a:rPr>
                        <a:t>140%+</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400" dirty="0">
                          <a:solidFill>
                            <a:srgbClr val="6695B7"/>
                          </a:solidFill>
                          <a:latin typeface="Europa-Bold" panose="02000000000000000000" pitchFamily="2" charset="77"/>
                        </a:rPr>
                        <a:t>135%+</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400" dirty="0">
                          <a:solidFill>
                            <a:srgbClr val="6695B7"/>
                          </a:solidFill>
                          <a:latin typeface="Europa-Bold" panose="02000000000000000000" pitchFamily="2" charset="77"/>
                        </a:rPr>
                        <a:t>75%+</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400" dirty="0">
                          <a:solidFill>
                            <a:srgbClr val="6695B7"/>
                          </a:solidFill>
                          <a:latin typeface="Europa-Bold" panose="02000000000000000000" pitchFamily="2" charset="77"/>
                        </a:rPr>
                        <a:t>&lt;-270%</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55116004"/>
                  </a:ext>
                </a:extLst>
              </a:tr>
            </a:tbl>
          </a:graphicData>
        </a:graphic>
      </p:graphicFrame>
      <p:sp>
        <p:nvSpPr>
          <p:cNvPr id="3" name="Title 2">
            <a:extLst>
              <a:ext uri="{FF2B5EF4-FFF2-40B4-BE49-F238E27FC236}">
                <a16:creationId xmlns:a16="http://schemas.microsoft.com/office/drawing/2014/main" id="{DD80BF0B-3B09-F04A-B4B4-6A197E9CC474}"/>
              </a:ext>
            </a:extLst>
          </p:cNvPr>
          <p:cNvSpPr>
            <a:spLocks noGrp="1"/>
          </p:cNvSpPr>
          <p:nvPr>
            <p:ph type="title"/>
          </p:nvPr>
        </p:nvSpPr>
        <p:spPr>
          <a:xfrm>
            <a:off x="392826" y="375286"/>
            <a:ext cx="10515600" cy="598702"/>
          </a:xfrm>
        </p:spPr>
        <p:txBody>
          <a:bodyPr/>
          <a:lstStyle/>
          <a:p>
            <a:r>
              <a:rPr lang="en-US" dirty="0"/>
              <a:t>Benchmarking [       ] from $1-10MM of ARR</a:t>
            </a:r>
          </a:p>
        </p:txBody>
      </p:sp>
      <p:sp>
        <p:nvSpPr>
          <p:cNvPr id="15" name="Text Placeholder 14">
            <a:extLst>
              <a:ext uri="{FF2B5EF4-FFF2-40B4-BE49-F238E27FC236}">
                <a16:creationId xmlns:a16="http://schemas.microsoft.com/office/drawing/2014/main" id="{401D06D8-D2F8-1B4B-8498-85954692A928}"/>
              </a:ext>
            </a:extLst>
          </p:cNvPr>
          <p:cNvSpPr>
            <a:spLocks noGrp="1"/>
          </p:cNvSpPr>
          <p:nvPr>
            <p:ph type="body" sz="quarter" idx="14"/>
          </p:nvPr>
        </p:nvSpPr>
        <p:spPr>
          <a:xfrm>
            <a:off x="393432" y="6469509"/>
            <a:ext cx="5245609" cy="258582"/>
          </a:xfrm>
        </p:spPr>
        <p:txBody>
          <a:bodyPr/>
          <a:lstStyle/>
          <a:p>
            <a:r>
              <a:rPr lang="en-US" dirty="0"/>
              <a:t>*All values in the above chart are rounded to the nearest 5% for clarity</a:t>
            </a:r>
          </a:p>
        </p:txBody>
      </p:sp>
      <p:sp>
        <p:nvSpPr>
          <p:cNvPr id="5" name="TextBox 4">
            <a:extLst>
              <a:ext uri="{FF2B5EF4-FFF2-40B4-BE49-F238E27FC236}">
                <a16:creationId xmlns:a16="http://schemas.microsoft.com/office/drawing/2014/main" id="{C2169857-7FAB-5344-9FA3-BEF79869801B}"/>
              </a:ext>
            </a:extLst>
          </p:cNvPr>
          <p:cNvSpPr txBox="1"/>
          <p:nvPr/>
        </p:nvSpPr>
        <p:spPr>
          <a:xfrm>
            <a:off x="10392412" y="142421"/>
            <a:ext cx="1406762" cy="954107"/>
          </a:xfrm>
          <a:prstGeom prst="rect">
            <a:avLst/>
          </a:prstGeom>
          <a:noFill/>
          <a:ln w="38100">
            <a:solidFill>
              <a:schemeClr val="accent2"/>
            </a:solidFill>
            <a:prstDash val="dash"/>
          </a:ln>
        </p:spPr>
        <p:txBody>
          <a:bodyPr wrap="square" rtlCol="0">
            <a:spAutoFit/>
          </a:bodyPr>
          <a:lstStyle/>
          <a:p>
            <a:pPr algn="ctr"/>
            <a:endParaRPr lang="en-US" sz="1400" dirty="0"/>
          </a:p>
          <a:p>
            <a:pPr algn="ctr"/>
            <a:r>
              <a:rPr lang="en-US" sz="1400" dirty="0"/>
              <a:t>Put this box over your metrics</a:t>
            </a:r>
          </a:p>
          <a:p>
            <a:pPr algn="ctr"/>
            <a:endParaRPr lang="en-US" sz="1400" dirty="0"/>
          </a:p>
        </p:txBody>
      </p:sp>
      <p:sp>
        <p:nvSpPr>
          <p:cNvPr id="6" name="TextBox 5">
            <a:extLst>
              <a:ext uri="{FF2B5EF4-FFF2-40B4-BE49-F238E27FC236}">
                <a16:creationId xmlns:a16="http://schemas.microsoft.com/office/drawing/2014/main" id="{DC5627F6-4676-1642-9D6F-A690A9D6CBEF}"/>
              </a:ext>
            </a:extLst>
          </p:cNvPr>
          <p:cNvSpPr txBox="1"/>
          <p:nvPr/>
        </p:nvSpPr>
        <p:spPr>
          <a:xfrm>
            <a:off x="392826" y="945631"/>
            <a:ext cx="1907922" cy="307777"/>
          </a:xfrm>
          <a:prstGeom prst="rect">
            <a:avLst/>
          </a:prstGeom>
          <a:noFill/>
          <a:ln w="38100">
            <a:solidFill>
              <a:srgbClr val="C00000"/>
            </a:solidFill>
            <a:prstDash val="dash"/>
          </a:ln>
        </p:spPr>
        <p:txBody>
          <a:bodyPr wrap="square" rtlCol="0">
            <a:spAutoFit/>
          </a:bodyPr>
          <a:lstStyle/>
          <a:p>
            <a:pPr algn="ctr"/>
            <a:r>
              <a:rPr lang="en-US" sz="1400" dirty="0">
                <a:solidFill>
                  <a:srgbClr val="C00000"/>
                </a:solidFill>
              </a:rPr>
              <a:t>Add your metrics</a:t>
            </a:r>
          </a:p>
        </p:txBody>
      </p:sp>
      <p:cxnSp>
        <p:nvCxnSpPr>
          <p:cNvPr id="7" name="Straight Arrow Connector 6">
            <a:extLst>
              <a:ext uri="{FF2B5EF4-FFF2-40B4-BE49-F238E27FC236}">
                <a16:creationId xmlns:a16="http://schemas.microsoft.com/office/drawing/2014/main" id="{4BB76128-0D4E-1244-984F-5AF3FFEE9A90}"/>
              </a:ext>
            </a:extLst>
          </p:cNvPr>
          <p:cNvCxnSpPr/>
          <p:nvPr/>
        </p:nvCxnSpPr>
        <p:spPr>
          <a:xfrm>
            <a:off x="870155" y="1356852"/>
            <a:ext cx="476632" cy="442451"/>
          </a:xfrm>
          <a:prstGeom prst="straightConnector1">
            <a:avLst/>
          </a:prstGeom>
          <a:ln w="38100" cmpd="dbl">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57060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D80BF0B-3B09-F04A-B4B4-6A197E9CC474}"/>
              </a:ext>
            </a:extLst>
          </p:cNvPr>
          <p:cNvSpPr>
            <a:spLocks noGrp="1"/>
          </p:cNvSpPr>
          <p:nvPr>
            <p:ph type="title"/>
          </p:nvPr>
        </p:nvSpPr>
        <p:spPr>
          <a:xfrm>
            <a:off x="392826" y="375286"/>
            <a:ext cx="10515600" cy="598702"/>
          </a:xfrm>
        </p:spPr>
        <p:txBody>
          <a:bodyPr/>
          <a:lstStyle/>
          <a:p>
            <a:r>
              <a:rPr lang="en-US" dirty="0"/>
              <a:t>Benchmarking [       ] from $10-25MM of ARR</a:t>
            </a:r>
          </a:p>
        </p:txBody>
      </p:sp>
      <p:sp>
        <p:nvSpPr>
          <p:cNvPr id="15" name="Text Placeholder 14">
            <a:extLst>
              <a:ext uri="{FF2B5EF4-FFF2-40B4-BE49-F238E27FC236}">
                <a16:creationId xmlns:a16="http://schemas.microsoft.com/office/drawing/2014/main" id="{401D06D8-D2F8-1B4B-8498-85954692A928}"/>
              </a:ext>
            </a:extLst>
          </p:cNvPr>
          <p:cNvSpPr>
            <a:spLocks noGrp="1"/>
          </p:cNvSpPr>
          <p:nvPr>
            <p:ph type="body" sz="quarter" idx="14"/>
          </p:nvPr>
        </p:nvSpPr>
        <p:spPr>
          <a:xfrm>
            <a:off x="393432" y="6469509"/>
            <a:ext cx="5245609" cy="258582"/>
          </a:xfrm>
        </p:spPr>
        <p:txBody>
          <a:bodyPr/>
          <a:lstStyle/>
          <a:p>
            <a:r>
              <a:rPr lang="en-US" dirty="0"/>
              <a:t>*All values in the above chart are rounded to the nearest 5% for clarity</a:t>
            </a:r>
          </a:p>
        </p:txBody>
      </p:sp>
      <p:graphicFrame>
        <p:nvGraphicFramePr>
          <p:cNvPr id="8" name="Table 3">
            <a:extLst>
              <a:ext uri="{FF2B5EF4-FFF2-40B4-BE49-F238E27FC236}">
                <a16:creationId xmlns:a16="http://schemas.microsoft.com/office/drawing/2014/main" id="{4862BA27-D299-AE41-A1F2-1736EDF7B0F3}"/>
              </a:ext>
            </a:extLst>
          </p:cNvPr>
          <p:cNvGraphicFramePr>
            <a:graphicFrameLocks noGrp="1"/>
          </p:cNvGraphicFramePr>
          <p:nvPr>
            <p:extLst>
              <p:ext uri="{D42A27DB-BD31-4B8C-83A1-F6EECF244321}">
                <p14:modId xmlns:p14="http://schemas.microsoft.com/office/powerpoint/2010/main" val="186617820"/>
              </p:ext>
            </p:extLst>
          </p:nvPr>
        </p:nvGraphicFramePr>
        <p:xfrm>
          <a:off x="399506" y="1272209"/>
          <a:ext cx="11338563" cy="5120641"/>
        </p:xfrm>
        <a:graphic>
          <a:graphicData uri="http://schemas.openxmlformats.org/drawingml/2006/table">
            <a:tbl>
              <a:tblPr firstRow="1" bandRow="1">
                <a:tableStyleId>{5C22544A-7EE6-4342-B048-85BDC9FD1C3A}</a:tableStyleId>
              </a:tblPr>
              <a:tblGrid>
                <a:gridCol w="1143755">
                  <a:extLst>
                    <a:ext uri="{9D8B030D-6E8A-4147-A177-3AD203B41FA5}">
                      <a16:colId xmlns:a16="http://schemas.microsoft.com/office/drawing/2014/main" val="1016895831"/>
                    </a:ext>
                  </a:extLst>
                </a:gridCol>
                <a:gridCol w="1274351">
                  <a:extLst>
                    <a:ext uri="{9D8B030D-6E8A-4147-A177-3AD203B41FA5}">
                      <a16:colId xmlns:a16="http://schemas.microsoft.com/office/drawing/2014/main" val="2233147681"/>
                    </a:ext>
                  </a:extLst>
                </a:gridCol>
                <a:gridCol w="1274351">
                  <a:extLst>
                    <a:ext uri="{9D8B030D-6E8A-4147-A177-3AD203B41FA5}">
                      <a16:colId xmlns:a16="http://schemas.microsoft.com/office/drawing/2014/main" val="3732344099"/>
                    </a:ext>
                  </a:extLst>
                </a:gridCol>
                <a:gridCol w="1274351">
                  <a:extLst>
                    <a:ext uri="{9D8B030D-6E8A-4147-A177-3AD203B41FA5}">
                      <a16:colId xmlns:a16="http://schemas.microsoft.com/office/drawing/2014/main" val="2101504707"/>
                    </a:ext>
                  </a:extLst>
                </a:gridCol>
                <a:gridCol w="1274351">
                  <a:extLst>
                    <a:ext uri="{9D8B030D-6E8A-4147-A177-3AD203B41FA5}">
                      <a16:colId xmlns:a16="http://schemas.microsoft.com/office/drawing/2014/main" val="611912794"/>
                    </a:ext>
                  </a:extLst>
                </a:gridCol>
                <a:gridCol w="1274351">
                  <a:extLst>
                    <a:ext uri="{9D8B030D-6E8A-4147-A177-3AD203B41FA5}">
                      <a16:colId xmlns:a16="http://schemas.microsoft.com/office/drawing/2014/main" val="1885102206"/>
                    </a:ext>
                  </a:extLst>
                </a:gridCol>
                <a:gridCol w="1274351">
                  <a:extLst>
                    <a:ext uri="{9D8B030D-6E8A-4147-A177-3AD203B41FA5}">
                      <a16:colId xmlns:a16="http://schemas.microsoft.com/office/drawing/2014/main" val="272194313"/>
                    </a:ext>
                  </a:extLst>
                </a:gridCol>
                <a:gridCol w="1274351">
                  <a:extLst>
                    <a:ext uri="{9D8B030D-6E8A-4147-A177-3AD203B41FA5}">
                      <a16:colId xmlns:a16="http://schemas.microsoft.com/office/drawing/2014/main" val="2421103528"/>
                    </a:ext>
                  </a:extLst>
                </a:gridCol>
                <a:gridCol w="1274351">
                  <a:extLst>
                    <a:ext uri="{9D8B030D-6E8A-4147-A177-3AD203B41FA5}">
                      <a16:colId xmlns:a16="http://schemas.microsoft.com/office/drawing/2014/main" val="407252886"/>
                    </a:ext>
                  </a:extLst>
                </a:gridCol>
              </a:tblGrid>
              <a:tr h="687066">
                <a:tc>
                  <a:txBody>
                    <a:bodyPr/>
                    <a:lstStyle/>
                    <a:p>
                      <a:pPr algn="ctr"/>
                      <a:endParaRPr lang="en-US" sz="1100" b="0" dirty="0">
                        <a:solidFill>
                          <a:schemeClr val="tx1"/>
                        </a:solidFill>
                        <a:latin typeface="Europa-Regular" panose="02000000000000000000" pitchFamily="2" charset="77"/>
                      </a:endParaRPr>
                    </a:p>
                  </a:txBody>
                  <a:tcPr marL="0" marR="0" anchor="ctr">
                    <a:lnL w="12700" cmpd="sng">
                      <a:noFill/>
                    </a:lnL>
                    <a:lnR w="1905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b="1" dirty="0">
                          <a:solidFill>
                            <a:schemeClr val="tx1"/>
                          </a:solidFill>
                          <a:latin typeface="Europa-Regular" panose="02000000000000000000" pitchFamily="2" charset="77"/>
                        </a:rPr>
                        <a:t>ARR </a:t>
                      </a:r>
                    </a:p>
                    <a:p>
                      <a:pPr algn="ctr"/>
                      <a:r>
                        <a:rPr lang="en-US" sz="1100" b="1" dirty="0">
                          <a:solidFill>
                            <a:schemeClr val="tx1"/>
                          </a:solidFill>
                          <a:latin typeface="Europa-Regular" panose="02000000000000000000" pitchFamily="2" charset="77"/>
                        </a:rPr>
                        <a:t>Growth</a:t>
                      </a: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b="1" dirty="0">
                          <a:solidFill>
                            <a:schemeClr val="tx1"/>
                          </a:solidFill>
                          <a:latin typeface="Europa-Regular" panose="02000000000000000000" pitchFamily="2" charset="77"/>
                        </a:rPr>
                        <a:t>Net </a:t>
                      </a:r>
                      <a:br>
                        <a:rPr lang="en-US" sz="1100" b="1" dirty="0">
                          <a:solidFill>
                            <a:schemeClr val="tx1"/>
                          </a:solidFill>
                          <a:latin typeface="Europa-Regular" panose="02000000000000000000" pitchFamily="2" charset="77"/>
                        </a:rPr>
                      </a:br>
                      <a:r>
                        <a:rPr lang="en-US" sz="1100" b="1" dirty="0">
                          <a:solidFill>
                            <a:schemeClr val="tx1"/>
                          </a:solidFill>
                          <a:latin typeface="Europa-Regular" panose="02000000000000000000" pitchFamily="2" charset="77"/>
                        </a:rPr>
                        <a:t>Retention</a:t>
                      </a: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b="1" dirty="0">
                          <a:solidFill>
                            <a:schemeClr val="tx1"/>
                          </a:solidFill>
                          <a:latin typeface="Europa-Regular" panose="02000000000000000000" pitchFamily="2" charset="77"/>
                        </a:rPr>
                        <a:t>Gross</a:t>
                      </a:r>
                      <a:br>
                        <a:rPr lang="en-US" sz="1100" b="1" dirty="0">
                          <a:solidFill>
                            <a:schemeClr val="tx1"/>
                          </a:solidFill>
                          <a:latin typeface="Europa-Regular" panose="02000000000000000000" pitchFamily="2" charset="77"/>
                        </a:rPr>
                      </a:br>
                      <a:r>
                        <a:rPr lang="en-US" sz="1100" b="1" dirty="0">
                          <a:solidFill>
                            <a:schemeClr val="tx1"/>
                          </a:solidFill>
                          <a:latin typeface="Europa-Regular" panose="02000000000000000000" pitchFamily="2" charset="77"/>
                        </a:rPr>
                        <a:t>Retention</a:t>
                      </a: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b="1" dirty="0">
                          <a:solidFill>
                            <a:schemeClr val="tx1"/>
                          </a:solidFill>
                          <a:latin typeface="Europa-Regular" panose="02000000000000000000" pitchFamily="2" charset="77"/>
                        </a:rPr>
                        <a:t>Gross </a:t>
                      </a:r>
                      <a:br>
                        <a:rPr lang="en-US" sz="1100" b="1" dirty="0">
                          <a:solidFill>
                            <a:schemeClr val="tx1"/>
                          </a:solidFill>
                          <a:latin typeface="Europa-Regular" panose="02000000000000000000" pitchFamily="2" charset="77"/>
                        </a:rPr>
                      </a:br>
                      <a:r>
                        <a:rPr lang="en-US" sz="1100" b="1" dirty="0">
                          <a:solidFill>
                            <a:schemeClr val="tx1"/>
                          </a:solidFill>
                          <a:latin typeface="Europa-Regular" panose="02000000000000000000" pitchFamily="2" charset="77"/>
                        </a:rPr>
                        <a:t>Margin</a:t>
                      </a: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b="1" dirty="0">
                          <a:solidFill>
                            <a:schemeClr val="tx1"/>
                          </a:solidFill>
                          <a:latin typeface="Europa-Regular" panose="02000000000000000000" pitchFamily="2" charset="77"/>
                        </a:rPr>
                        <a:t>S&amp;M </a:t>
                      </a:r>
                      <a:br>
                        <a:rPr lang="en-US" sz="1100" b="1" dirty="0">
                          <a:solidFill>
                            <a:schemeClr val="tx1"/>
                          </a:solidFill>
                          <a:latin typeface="Europa-Regular" panose="02000000000000000000" pitchFamily="2" charset="77"/>
                        </a:rPr>
                      </a:br>
                      <a:r>
                        <a:rPr lang="en-US" sz="1100" b="1" dirty="0">
                          <a:solidFill>
                            <a:schemeClr val="tx1"/>
                          </a:solidFill>
                          <a:latin typeface="Europa-Regular" panose="02000000000000000000" pitchFamily="2" charset="77"/>
                        </a:rPr>
                        <a:t>% Revenue</a:t>
                      </a: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b="1" dirty="0">
                          <a:solidFill>
                            <a:schemeClr val="tx1"/>
                          </a:solidFill>
                          <a:latin typeface="Europa-Regular" panose="02000000000000000000" pitchFamily="2" charset="77"/>
                        </a:rPr>
                        <a:t>R&amp;D </a:t>
                      </a:r>
                      <a:br>
                        <a:rPr lang="en-US" sz="1100" b="1" dirty="0">
                          <a:solidFill>
                            <a:schemeClr val="tx1"/>
                          </a:solidFill>
                          <a:latin typeface="Europa-Regular" panose="02000000000000000000" pitchFamily="2" charset="77"/>
                        </a:rPr>
                      </a:br>
                      <a:r>
                        <a:rPr lang="en-US" sz="1100" b="1" dirty="0">
                          <a:solidFill>
                            <a:schemeClr val="tx1"/>
                          </a:solidFill>
                          <a:latin typeface="Europa-Regular" panose="02000000000000000000" pitchFamily="2" charset="77"/>
                        </a:rPr>
                        <a:t>% Revenue</a:t>
                      </a: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b="1" dirty="0">
                          <a:solidFill>
                            <a:schemeClr val="tx1"/>
                          </a:solidFill>
                          <a:latin typeface="Europa-Regular" panose="02000000000000000000" pitchFamily="2" charset="77"/>
                        </a:rPr>
                        <a:t>G&amp;A </a:t>
                      </a:r>
                      <a:br>
                        <a:rPr lang="en-US" sz="1100" b="1" dirty="0">
                          <a:solidFill>
                            <a:schemeClr val="tx1"/>
                          </a:solidFill>
                          <a:latin typeface="Europa-Regular" panose="02000000000000000000" pitchFamily="2" charset="77"/>
                        </a:rPr>
                      </a:br>
                      <a:r>
                        <a:rPr lang="en-US" sz="1100" b="1" dirty="0">
                          <a:solidFill>
                            <a:schemeClr val="tx1"/>
                          </a:solidFill>
                          <a:latin typeface="Europa-Regular" panose="02000000000000000000" pitchFamily="2" charset="77"/>
                        </a:rPr>
                        <a:t>% Revenue</a:t>
                      </a: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b="1" dirty="0">
                          <a:solidFill>
                            <a:schemeClr val="tx1"/>
                          </a:solidFill>
                          <a:latin typeface="Europa-Regular" panose="02000000000000000000" pitchFamily="2" charset="77"/>
                        </a:rPr>
                        <a:t>FCF</a:t>
                      </a:r>
                    </a:p>
                    <a:p>
                      <a:pPr algn="ctr"/>
                      <a:r>
                        <a:rPr lang="en-US" sz="1100" b="1" dirty="0">
                          <a:solidFill>
                            <a:schemeClr val="tx1"/>
                          </a:solidFill>
                          <a:latin typeface="Europa-Regular" panose="02000000000000000000" pitchFamily="2" charset="77"/>
                        </a:rPr>
                        <a:t>Margin</a:t>
                      </a: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22505508"/>
                  </a:ext>
                </a:extLst>
              </a:tr>
              <a:tr h="886715">
                <a:tc>
                  <a:txBody>
                    <a:bodyPr/>
                    <a:lstStyle/>
                    <a:p>
                      <a:pPr algn="ctr"/>
                      <a:r>
                        <a:rPr lang="en-US" sz="1100" b="1" dirty="0">
                          <a:solidFill>
                            <a:schemeClr val="bg1"/>
                          </a:solidFill>
                          <a:latin typeface="Europa-Bold" panose="02000000000000000000" pitchFamily="2" charset="77"/>
                        </a:rPr>
                        <a:t>[ Add Your Logo Here ]</a:t>
                      </a: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400" b="1" dirty="0">
                          <a:solidFill>
                            <a:srgbClr val="015089"/>
                          </a:solidFill>
                          <a:latin typeface="Europa-Bold" panose="02000000000000000000" pitchFamily="2" charset="77"/>
                        </a:rPr>
                        <a:t>[ ]%</a:t>
                      </a:r>
                    </a:p>
                  </a:txBody>
                  <a:tcPr anchor="ctr">
                    <a:lnL w="12700" cap="flat" cmpd="sng" algn="ctr">
                      <a:solidFill>
                        <a:schemeClr val="tx1"/>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15089">
                        <a:alpha val="12478"/>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015089"/>
                          </a:solidFill>
                          <a:latin typeface="Europa-Bold" panose="02000000000000000000" pitchFamily="2" charset="77"/>
                        </a:rPr>
                        <a:t>[ ]%</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15089">
                        <a:alpha val="12478"/>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015089"/>
                          </a:solidFill>
                          <a:latin typeface="Europa-Bold" panose="02000000000000000000" pitchFamily="2" charset="77"/>
                        </a:rPr>
                        <a:t>[ ]%</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15089">
                        <a:alpha val="12478"/>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015089"/>
                          </a:solidFill>
                          <a:latin typeface="Europa-Bold" panose="02000000000000000000" pitchFamily="2" charset="77"/>
                        </a:rPr>
                        <a:t>[ ]%</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15089">
                        <a:alpha val="12478"/>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015089"/>
                          </a:solidFill>
                          <a:latin typeface="Europa-Bold" panose="02000000000000000000" pitchFamily="2" charset="77"/>
                        </a:rPr>
                        <a:t>[ ]%</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15089">
                        <a:alpha val="12478"/>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015089"/>
                          </a:solidFill>
                          <a:latin typeface="Europa-Bold" panose="02000000000000000000" pitchFamily="2" charset="77"/>
                        </a:rPr>
                        <a:t>[ ]%</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15089">
                        <a:alpha val="12478"/>
                      </a:srgbClr>
                    </a:solidFill>
                  </a:tcPr>
                </a:tc>
                <a:tc>
                  <a:txBody>
                    <a:bodyPr/>
                    <a:lstStyle/>
                    <a:p>
                      <a:pPr algn="ctr"/>
                      <a:r>
                        <a:rPr lang="en-US" sz="1400" b="1" dirty="0">
                          <a:solidFill>
                            <a:srgbClr val="015089"/>
                          </a:solidFill>
                          <a:latin typeface="Europa-Bold" panose="02000000000000000000" pitchFamily="2" charset="77"/>
                        </a:rPr>
                        <a:t>[ ]%</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15089">
                        <a:alpha val="12478"/>
                      </a:srgbClr>
                    </a:solidFill>
                  </a:tcPr>
                </a:tc>
                <a:tc>
                  <a:txBody>
                    <a:bodyPr/>
                    <a:lstStyle/>
                    <a:p>
                      <a:pPr algn="ctr"/>
                      <a:r>
                        <a:rPr lang="en-US" sz="1400" b="1" dirty="0">
                          <a:solidFill>
                            <a:srgbClr val="015089"/>
                          </a:solidFill>
                          <a:latin typeface="Europa-Bold" panose="02000000000000000000" pitchFamily="2" charset="77"/>
                        </a:rPr>
                        <a:t>[ ]%</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15089">
                        <a:alpha val="12478"/>
                      </a:srgbClr>
                    </a:solidFill>
                  </a:tcPr>
                </a:tc>
                <a:extLst>
                  <a:ext uri="{0D108BD9-81ED-4DB2-BD59-A6C34878D82A}">
                    <a16:rowId xmlns:a16="http://schemas.microsoft.com/office/drawing/2014/main" val="1006076460"/>
                  </a:ext>
                </a:extLst>
              </a:tr>
              <a:tr h="886715">
                <a:tc>
                  <a:txBody>
                    <a:bodyPr/>
                    <a:lstStyle/>
                    <a:p>
                      <a:pPr algn="ctr"/>
                      <a:r>
                        <a:rPr lang="en-US" sz="1100" b="1" dirty="0">
                          <a:solidFill>
                            <a:schemeClr val="bg1"/>
                          </a:solidFill>
                          <a:latin typeface="Europa-Bold" panose="02000000000000000000" pitchFamily="2" charset="77"/>
                        </a:rPr>
                        <a:t>Average</a:t>
                      </a: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400" b="1" dirty="0">
                          <a:solidFill>
                            <a:srgbClr val="015089"/>
                          </a:solidFill>
                          <a:latin typeface="Europa-Bold" panose="02000000000000000000" pitchFamily="2" charset="77"/>
                        </a:rPr>
                        <a:t>115%</a:t>
                      </a:r>
                    </a:p>
                  </a:txBody>
                  <a:tcPr anchor="ctr">
                    <a:lnL w="12700" cap="flat" cmpd="sng" algn="ctr">
                      <a:solidFill>
                        <a:schemeClr val="tx1"/>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15089">
                        <a:alpha val="12478"/>
                      </a:srgbClr>
                    </a:solidFill>
                  </a:tcPr>
                </a:tc>
                <a:tc>
                  <a:txBody>
                    <a:bodyPr/>
                    <a:lstStyle/>
                    <a:p>
                      <a:pPr algn="ctr"/>
                      <a:r>
                        <a:rPr lang="en-US" sz="1400" b="1" dirty="0">
                          <a:solidFill>
                            <a:srgbClr val="015089"/>
                          </a:solidFill>
                          <a:latin typeface="Europa-Bold" panose="02000000000000000000" pitchFamily="2" charset="77"/>
                        </a:rPr>
                        <a:t>120%</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15089">
                        <a:alpha val="12478"/>
                      </a:srgbClr>
                    </a:solidFill>
                  </a:tcPr>
                </a:tc>
                <a:tc>
                  <a:txBody>
                    <a:bodyPr/>
                    <a:lstStyle/>
                    <a:p>
                      <a:pPr algn="ctr"/>
                      <a:r>
                        <a:rPr lang="en-US" sz="1400" b="1" dirty="0">
                          <a:solidFill>
                            <a:srgbClr val="015089"/>
                          </a:solidFill>
                          <a:latin typeface="Europa-Bold" panose="02000000000000000000" pitchFamily="2" charset="77"/>
                        </a:rPr>
                        <a:t>85%</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15089">
                        <a:alpha val="12478"/>
                      </a:srgbClr>
                    </a:solidFill>
                  </a:tcPr>
                </a:tc>
                <a:tc>
                  <a:txBody>
                    <a:bodyPr/>
                    <a:lstStyle/>
                    <a:p>
                      <a:pPr algn="ctr"/>
                      <a:r>
                        <a:rPr lang="en-US" sz="1400" b="1" dirty="0">
                          <a:solidFill>
                            <a:srgbClr val="015089"/>
                          </a:solidFill>
                          <a:latin typeface="Europa-Bold" panose="02000000000000000000" pitchFamily="2" charset="77"/>
                        </a:rPr>
                        <a:t>70%</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15089">
                        <a:alpha val="12478"/>
                      </a:srgbClr>
                    </a:solidFill>
                  </a:tcPr>
                </a:tc>
                <a:tc>
                  <a:txBody>
                    <a:bodyPr/>
                    <a:lstStyle/>
                    <a:p>
                      <a:pPr algn="ctr"/>
                      <a:r>
                        <a:rPr lang="en-US" sz="1400" b="1" dirty="0">
                          <a:solidFill>
                            <a:srgbClr val="015089"/>
                          </a:solidFill>
                          <a:latin typeface="Europa-Bold" panose="02000000000000000000" pitchFamily="2" charset="77"/>
                        </a:rPr>
                        <a:t>70%</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15089">
                        <a:alpha val="12478"/>
                      </a:srgbClr>
                    </a:solidFill>
                  </a:tcPr>
                </a:tc>
                <a:tc>
                  <a:txBody>
                    <a:bodyPr/>
                    <a:lstStyle/>
                    <a:p>
                      <a:pPr algn="ctr"/>
                      <a:r>
                        <a:rPr lang="en-US" sz="1400" b="1" dirty="0">
                          <a:solidFill>
                            <a:srgbClr val="015089"/>
                          </a:solidFill>
                          <a:latin typeface="Europa-Bold" panose="02000000000000000000" pitchFamily="2" charset="77"/>
                        </a:rPr>
                        <a:t>50%</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15089">
                        <a:alpha val="12478"/>
                      </a:srgbClr>
                    </a:solidFill>
                  </a:tcPr>
                </a:tc>
                <a:tc>
                  <a:txBody>
                    <a:bodyPr/>
                    <a:lstStyle/>
                    <a:p>
                      <a:pPr algn="ctr"/>
                      <a:r>
                        <a:rPr lang="en-US" sz="1400" b="1" dirty="0">
                          <a:solidFill>
                            <a:srgbClr val="015089"/>
                          </a:solidFill>
                          <a:latin typeface="Europa-Bold" panose="02000000000000000000" pitchFamily="2" charset="77"/>
                        </a:rPr>
                        <a:t>40%</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15089">
                        <a:alpha val="12478"/>
                      </a:srgbClr>
                    </a:solidFill>
                  </a:tcPr>
                </a:tc>
                <a:tc>
                  <a:txBody>
                    <a:bodyPr/>
                    <a:lstStyle/>
                    <a:p>
                      <a:pPr algn="ctr"/>
                      <a:r>
                        <a:rPr lang="en-US" sz="1400" b="1" dirty="0">
                          <a:solidFill>
                            <a:srgbClr val="015089"/>
                          </a:solidFill>
                          <a:latin typeface="Europa-Bold" panose="02000000000000000000" pitchFamily="2" charset="77"/>
                        </a:rPr>
                        <a:t>-80%</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15089">
                        <a:alpha val="12478"/>
                      </a:srgbClr>
                    </a:solidFill>
                  </a:tcPr>
                </a:tc>
                <a:extLst>
                  <a:ext uri="{0D108BD9-81ED-4DB2-BD59-A6C34878D82A}">
                    <a16:rowId xmlns:a16="http://schemas.microsoft.com/office/drawing/2014/main" val="1784177567"/>
                  </a:ext>
                </a:extLst>
              </a:tr>
              <a:tr h="886715">
                <a:tc>
                  <a:txBody>
                    <a:bodyPr/>
                    <a:lstStyle/>
                    <a:p>
                      <a:pPr algn="ctr"/>
                      <a:r>
                        <a:rPr lang="en-US" sz="1100" dirty="0">
                          <a:solidFill>
                            <a:schemeClr val="bg1"/>
                          </a:solidFill>
                          <a:latin typeface="Europa-Bold" panose="02000000000000000000" pitchFamily="2" charset="77"/>
                        </a:rPr>
                        <a:t>Top </a:t>
                      </a:r>
                      <a:br>
                        <a:rPr lang="en-US" sz="1100" dirty="0">
                          <a:solidFill>
                            <a:schemeClr val="bg1"/>
                          </a:solidFill>
                          <a:latin typeface="Europa-Bold" panose="02000000000000000000" pitchFamily="2" charset="77"/>
                        </a:rPr>
                      </a:br>
                      <a:r>
                        <a:rPr lang="en-US" sz="1100" dirty="0">
                          <a:solidFill>
                            <a:schemeClr val="bg1"/>
                          </a:solidFill>
                          <a:latin typeface="Europa-Bold" panose="02000000000000000000" pitchFamily="2" charset="77"/>
                        </a:rPr>
                        <a:t>Quartile</a:t>
                      </a:r>
                    </a:p>
                  </a:txBody>
                  <a:tcPr marL="0" marR="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400" dirty="0">
                          <a:solidFill>
                            <a:srgbClr val="6695B7"/>
                          </a:solidFill>
                          <a:latin typeface="Europa-Bold" panose="02000000000000000000" pitchFamily="2" charset="77"/>
                        </a:rPr>
                        <a:t>135%+</a:t>
                      </a:r>
                    </a:p>
                  </a:txBody>
                  <a:tcPr anchor="ctr">
                    <a:lnL w="12700" cap="flat" cmpd="sng" algn="ctr">
                      <a:solidFill>
                        <a:schemeClr val="tx1"/>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rgbClr val="6695B7"/>
                          </a:solidFill>
                          <a:latin typeface="Europa-Bold" panose="02000000000000000000" pitchFamily="2" charset="77"/>
                        </a:rPr>
                        <a:t>135%+</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rgbClr val="6695B7"/>
                          </a:solidFill>
                          <a:latin typeface="Europa-Bold" panose="02000000000000000000" pitchFamily="2" charset="77"/>
                        </a:rPr>
                        <a:t>95%+</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rgbClr val="6695B7"/>
                          </a:solidFill>
                          <a:latin typeface="Europa-Bold" panose="02000000000000000000" pitchFamily="2" charset="77"/>
                        </a:rPr>
                        <a:t>80%+</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rgbClr val="6695B7"/>
                          </a:solidFill>
                          <a:latin typeface="Europa-Bold" panose="02000000000000000000" pitchFamily="2" charset="77"/>
                        </a:rPr>
                        <a:t>&lt;</a:t>
                      </a:r>
                      <a:r>
                        <a:rPr lang="en-US" sz="1400" kern="1200" dirty="0">
                          <a:solidFill>
                            <a:srgbClr val="6695B7"/>
                          </a:solidFill>
                          <a:latin typeface="Europa-Bold" panose="02000000000000000000" pitchFamily="2" charset="77"/>
                          <a:ea typeface="+mn-ea"/>
                          <a:cs typeface="+mn-cs"/>
                        </a:rPr>
                        <a:t>50%</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rgbClr val="6695B7"/>
                          </a:solidFill>
                          <a:latin typeface="Europa-Bold" panose="02000000000000000000" pitchFamily="2" charset="77"/>
                        </a:rPr>
                        <a:t>&lt;</a:t>
                      </a:r>
                      <a:r>
                        <a:rPr lang="en-US" sz="1400" kern="1200" dirty="0">
                          <a:solidFill>
                            <a:srgbClr val="6695B7"/>
                          </a:solidFill>
                          <a:latin typeface="Europa-Bold" panose="02000000000000000000" pitchFamily="2" charset="77"/>
                          <a:ea typeface="+mn-ea"/>
                          <a:cs typeface="+mn-cs"/>
                        </a:rPr>
                        <a:t>30%</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rgbClr val="6695B7"/>
                          </a:solidFill>
                          <a:latin typeface="Europa-Bold" panose="02000000000000000000" pitchFamily="2" charset="77"/>
                        </a:rPr>
                        <a:t>&lt;</a:t>
                      </a:r>
                      <a:r>
                        <a:rPr lang="en-US" sz="1400" kern="1200" dirty="0">
                          <a:solidFill>
                            <a:srgbClr val="6695B7"/>
                          </a:solidFill>
                          <a:latin typeface="Europa-Bold" panose="02000000000000000000" pitchFamily="2" charset="77"/>
                          <a:ea typeface="+mn-ea"/>
                          <a:cs typeface="+mn-cs"/>
                        </a:rPr>
                        <a:t>20%</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kern="1200" dirty="0">
                          <a:solidFill>
                            <a:srgbClr val="6695B7"/>
                          </a:solidFill>
                          <a:latin typeface="Europa-Bold" panose="02000000000000000000" pitchFamily="2" charset="77"/>
                          <a:ea typeface="+mn-ea"/>
                          <a:cs typeface="+mn-cs"/>
                        </a:rPr>
                        <a:t>-35%</a:t>
                      </a:r>
                      <a:r>
                        <a:rPr lang="en-US" sz="1400" dirty="0">
                          <a:solidFill>
                            <a:srgbClr val="6695B7"/>
                          </a:solidFill>
                          <a:latin typeface="Europa-Bold" panose="02000000000000000000" pitchFamily="2" charset="77"/>
                        </a:rPr>
                        <a:t>+</a:t>
                      </a:r>
                      <a:endParaRPr lang="en-US" sz="1400" kern="1200" dirty="0">
                        <a:solidFill>
                          <a:srgbClr val="6695B7"/>
                        </a:solidFill>
                        <a:latin typeface="Europa-Bold" panose="02000000000000000000" pitchFamily="2" charset="77"/>
                        <a:ea typeface="+mn-ea"/>
                        <a:cs typeface="+mn-cs"/>
                      </a:endParaRP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13114500"/>
                  </a:ext>
                </a:extLst>
              </a:tr>
              <a:tr h="886715">
                <a:tc>
                  <a:txBody>
                    <a:bodyPr/>
                    <a:lstStyle/>
                    <a:p>
                      <a:pPr algn="ctr"/>
                      <a:r>
                        <a:rPr lang="en-US" sz="1100" dirty="0">
                          <a:solidFill>
                            <a:schemeClr val="bg1"/>
                          </a:solidFill>
                          <a:latin typeface="Europa-Bold" panose="02000000000000000000" pitchFamily="2" charset="77"/>
                        </a:rPr>
                        <a:t>Middle</a:t>
                      </a:r>
                    </a:p>
                    <a:p>
                      <a:pPr algn="ctr"/>
                      <a:r>
                        <a:rPr lang="en-US" sz="1100" dirty="0">
                          <a:solidFill>
                            <a:schemeClr val="bg1"/>
                          </a:solidFill>
                          <a:latin typeface="Europa-Bold" panose="02000000000000000000" pitchFamily="2" charset="77"/>
                        </a:rPr>
                        <a:t>50%</a:t>
                      </a:r>
                    </a:p>
                  </a:txBody>
                  <a:tcPr marL="0" marR="0" anchor="ctr">
                    <a:lnL w="12700" cmpd="sng">
                      <a:noFill/>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400" dirty="0">
                          <a:solidFill>
                            <a:srgbClr val="6695B7"/>
                          </a:solidFill>
                          <a:latin typeface="Europa-Bold" panose="02000000000000000000" pitchFamily="2" charset="77"/>
                        </a:rPr>
                        <a:t>40-</a:t>
                      </a:r>
                    </a:p>
                    <a:p>
                      <a:pPr algn="ctr"/>
                      <a:r>
                        <a:rPr lang="en-US" sz="1400" dirty="0">
                          <a:solidFill>
                            <a:srgbClr val="6695B7"/>
                          </a:solidFill>
                          <a:latin typeface="Europa-Bold" panose="02000000000000000000" pitchFamily="2" charset="77"/>
                        </a:rPr>
                        <a:t>135%</a:t>
                      </a:r>
                    </a:p>
                  </a:txBody>
                  <a:tcPr anchor="ctr">
                    <a:lnL w="12700" cap="flat" cmpd="sng" algn="ctr">
                      <a:solidFill>
                        <a:schemeClr val="tx1"/>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rgbClr val="6695B7"/>
                          </a:solidFill>
                          <a:latin typeface="Europa-Bold" panose="02000000000000000000" pitchFamily="2" charset="77"/>
                        </a:rPr>
                        <a:t>100-</a:t>
                      </a:r>
                    </a:p>
                    <a:p>
                      <a:pPr algn="ctr"/>
                      <a:r>
                        <a:rPr lang="en-US" sz="1400" dirty="0">
                          <a:solidFill>
                            <a:srgbClr val="6695B7"/>
                          </a:solidFill>
                          <a:latin typeface="Europa-Bold" panose="02000000000000000000" pitchFamily="2" charset="77"/>
                        </a:rPr>
                        <a:t>135%</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rgbClr val="6695B7"/>
                          </a:solidFill>
                          <a:latin typeface="Europa-Bold" panose="02000000000000000000" pitchFamily="2" charset="77"/>
                        </a:rPr>
                        <a:t>85-</a:t>
                      </a:r>
                    </a:p>
                    <a:p>
                      <a:pPr algn="ctr"/>
                      <a:r>
                        <a:rPr lang="en-US" sz="1400" dirty="0">
                          <a:solidFill>
                            <a:srgbClr val="6695B7"/>
                          </a:solidFill>
                          <a:latin typeface="Europa-Bold" panose="02000000000000000000" pitchFamily="2" charset="77"/>
                        </a:rPr>
                        <a:t>95%</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rgbClr val="6695B7"/>
                          </a:solidFill>
                          <a:latin typeface="Europa-Bold" panose="02000000000000000000" pitchFamily="2" charset="77"/>
                        </a:rPr>
                        <a:t>60-</a:t>
                      </a:r>
                    </a:p>
                    <a:p>
                      <a:pPr algn="ctr"/>
                      <a:r>
                        <a:rPr lang="en-US" sz="1400" dirty="0">
                          <a:solidFill>
                            <a:srgbClr val="6695B7"/>
                          </a:solidFill>
                          <a:latin typeface="Europa-Bold" panose="02000000000000000000" pitchFamily="2" charset="77"/>
                        </a:rPr>
                        <a:t>80%</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kern="1200" dirty="0">
                          <a:solidFill>
                            <a:srgbClr val="6695B7"/>
                          </a:solidFill>
                          <a:latin typeface="Europa-Bold" panose="02000000000000000000" pitchFamily="2" charset="77"/>
                          <a:ea typeface="+mn-ea"/>
                          <a:cs typeface="+mn-cs"/>
                        </a:rPr>
                        <a:t>50-</a:t>
                      </a:r>
                    </a:p>
                    <a:p>
                      <a:pPr algn="ctr"/>
                      <a:r>
                        <a:rPr lang="en-US" sz="1400" kern="1200" dirty="0">
                          <a:solidFill>
                            <a:srgbClr val="6695B7"/>
                          </a:solidFill>
                          <a:latin typeface="Europa-Bold" panose="02000000000000000000" pitchFamily="2" charset="77"/>
                          <a:ea typeface="+mn-ea"/>
                          <a:cs typeface="+mn-cs"/>
                        </a:rPr>
                        <a:t>90%</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kern="1200" dirty="0">
                          <a:solidFill>
                            <a:srgbClr val="6695B7"/>
                          </a:solidFill>
                          <a:latin typeface="Europa-Bold" panose="02000000000000000000" pitchFamily="2" charset="77"/>
                          <a:ea typeface="+mn-ea"/>
                          <a:cs typeface="+mn-cs"/>
                        </a:rPr>
                        <a:t>30-</a:t>
                      </a:r>
                    </a:p>
                    <a:p>
                      <a:pPr algn="ctr"/>
                      <a:r>
                        <a:rPr lang="en-US" sz="1400" kern="1200" dirty="0">
                          <a:solidFill>
                            <a:srgbClr val="6695B7"/>
                          </a:solidFill>
                          <a:latin typeface="Europa-Bold" panose="02000000000000000000" pitchFamily="2" charset="77"/>
                          <a:ea typeface="+mn-ea"/>
                          <a:cs typeface="+mn-cs"/>
                        </a:rPr>
                        <a:t>65%</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kern="1200" dirty="0">
                          <a:solidFill>
                            <a:srgbClr val="6695B7"/>
                          </a:solidFill>
                          <a:latin typeface="Europa-Bold" panose="02000000000000000000" pitchFamily="2" charset="77"/>
                          <a:ea typeface="+mn-ea"/>
                          <a:cs typeface="+mn-cs"/>
                        </a:rPr>
                        <a:t>20-</a:t>
                      </a:r>
                    </a:p>
                    <a:p>
                      <a:pPr algn="ctr"/>
                      <a:r>
                        <a:rPr lang="en-US" sz="1400" kern="1200" dirty="0">
                          <a:solidFill>
                            <a:srgbClr val="6695B7"/>
                          </a:solidFill>
                          <a:latin typeface="Europa-Bold" panose="02000000000000000000" pitchFamily="2" charset="77"/>
                          <a:ea typeface="+mn-ea"/>
                          <a:cs typeface="+mn-cs"/>
                        </a:rPr>
                        <a:t>45%</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kern="1200" dirty="0">
                          <a:solidFill>
                            <a:srgbClr val="6695B7"/>
                          </a:solidFill>
                          <a:latin typeface="Europa-Bold" panose="02000000000000000000" pitchFamily="2" charset="77"/>
                          <a:ea typeface="+mn-ea"/>
                          <a:cs typeface="+mn-cs"/>
                        </a:rPr>
                        <a:t>-115-</a:t>
                      </a:r>
                    </a:p>
                    <a:p>
                      <a:pPr algn="ctr"/>
                      <a:r>
                        <a:rPr lang="en-US" sz="1400" kern="1200" dirty="0">
                          <a:solidFill>
                            <a:srgbClr val="6695B7"/>
                          </a:solidFill>
                          <a:latin typeface="Europa-Bold" panose="02000000000000000000" pitchFamily="2" charset="77"/>
                          <a:ea typeface="+mn-ea"/>
                          <a:cs typeface="+mn-cs"/>
                        </a:rPr>
                        <a:t>-35%</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38380964"/>
                  </a:ext>
                </a:extLst>
              </a:tr>
              <a:tr h="886715">
                <a:tc>
                  <a:txBody>
                    <a:bodyPr/>
                    <a:lstStyle/>
                    <a:p>
                      <a:pPr algn="ctr"/>
                      <a:r>
                        <a:rPr lang="en-US" sz="1100" dirty="0">
                          <a:solidFill>
                            <a:schemeClr val="bg1"/>
                          </a:solidFill>
                          <a:latin typeface="Europa-Bold" panose="02000000000000000000" pitchFamily="2" charset="77"/>
                        </a:rPr>
                        <a:t>Bottom Quartile</a:t>
                      </a:r>
                    </a:p>
                  </a:txBody>
                  <a:tcPr marL="0" marR="0" anchor="ctr">
                    <a:lnL w="12700" cmpd="sng">
                      <a:noFill/>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1"/>
                    </a:solidFill>
                  </a:tcPr>
                </a:tc>
                <a:tc>
                  <a:txBody>
                    <a:bodyPr/>
                    <a:lstStyle/>
                    <a:p>
                      <a:pPr algn="ctr"/>
                      <a:r>
                        <a:rPr lang="en-US" sz="1400" dirty="0">
                          <a:solidFill>
                            <a:srgbClr val="6695B7"/>
                          </a:solidFill>
                          <a:latin typeface="Europa-Bold" panose="02000000000000000000" pitchFamily="2" charset="77"/>
                        </a:rPr>
                        <a:t>&lt;40%</a:t>
                      </a:r>
                    </a:p>
                  </a:txBody>
                  <a:tcPr anchor="ctr">
                    <a:lnL w="12700" cap="flat" cmpd="sng" algn="ctr">
                      <a:solidFill>
                        <a:schemeClr val="tx1"/>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400" dirty="0">
                          <a:solidFill>
                            <a:srgbClr val="6695B7"/>
                          </a:solidFill>
                          <a:latin typeface="Europa-Bold" panose="02000000000000000000" pitchFamily="2" charset="77"/>
                        </a:rPr>
                        <a:t>&lt;100%</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400" dirty="0">
                          <a:solidFill>
                            <a:srgbClr val="6695B7"/>
                          </a:solidFill>
                          <a:latin typeface="Europa-Bold" panose="02000000000000000000" pitchFamily="2" charset="77"/>
                        </a:rPr>
                        <a:t>&lt;85%</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400" dirty="0">
                          <a:solidFill>
                            <a:srgbClr val="6695B7"/>
                          </a:solidFill>
                          <a:latin typeface="Europa-Bold" panose="02000000000000000000" pitchFamily="2" charset="77"/>
                        </a:rPr>
                        <a:t>&lt;60%</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400" kern="1200" dirty="0">
                          <a:solidFill>
                            <a:srgbClr val="6695B7"/>
                          </a:solidFill>
                          <a:latin typeface="Europa-Bold" panose="02000000000000000000" pitchFamily="2" charset="77"/>
                          <a:ea typeface="+mn-ea"/>
                          <a:cs typeface="+mn-cs"/>
                        </a:rPr>
                        <a:t>90%</a:t>
                      </a:r>
                      <a:r>
                        <a:rPr lang="en-US" sz="1400" dirty="0">
                          <a:solidFill>
                            <a:srgbClr val="6695B7"/>
                          </a:solidFill>
                          <a:latin typeface="Europa-Bold" panose="02000000000000000000" pitchFamily="2" charset="77"/>
                        </a:rPr>
                        <a:t>+</a:t>
                      </a:r>
                      <a:endParaRPr lang="en-US" sz="1400" kern="1200" dirty="0">
                        <a:solidFill>
                          <a:srgbClr val="6695B7"/>
                        </a:solidFill>
                        <a:latin typeface="Europa-Bold" panose="02000000000000000000" pitchFamily="2" charset="77"/>
                        <a:ea typeface="+mn-ea"/>
                        <a:cs typeface="+mn-cs"/>
                      </a:endParaRP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400" kern="1200" dirty="0">
                          <a:solidFill>
                            <a:srgbClr val="6695B7"/>
                          </a:solidFill>
                          <a:latin typeface="Europa-Bold" panose="02000000000000000000" pitchFamily="2" charset="77"/>
                          <a:ea typeface="+mn-ea"/>
                          <a:cs typeface="+mn-cs"/>
                        </a:rPr>
                        <a:t>65%</a:t>
                      </a:r>
                      <a:r>
                        <a:rPr lang="en-US" sz="1400" dirty="0">
                          <a:solidFill>
                            <a:srgbClr val="6695B7"/>
                          </a:solidFill>
                          <a:latin typeface="Europa-Bold" panose="02000000000000000000" pitchFamily="2" charset="77"/>
                        </a:rPr>
                        <a:t>+</a:t>
                      </a:r>
                      <a:endParaRPr lang="en-US" sz="1400" kern="1200" dirty="0">
                        <a:solidFill>
                          <a:srgbClr val="6695B7"/>
                        </a:solidFill>
                        <a:latin typeface="Europa-Bold" panose="02000000000000000000" pitchFamily="2" charset="77"/>
                        <a:ea typeface="+mn-ea"/>
                        <a:cs typeface="+mn-cs"/>
                      </a:endParaRP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400" kern="1200" dirty="0">
                          <a:solidFill>
                            <a:srgbClr val="6695B7"/>
                          </a:solidFill>
                          <a:latin typeface="Europa-Bold" panose="02000000000000000000" pitchFamily="2" charset="77"/>
                          <a:ea typeface="+mn-ea"/>
                          <a:cs typeface="+mn-cs"/>
                        </a:rPr>
                        <a:t>45%</a:t>
                      </a:r>
                      <a:r>
                        <a:rPr lang="en-US" sz="1400" dirty="0">
                          <a:solidFill>
                            <a:srgbClr val="6695B7"/>
                          </a:solidFill>
                          <a:latin typeface="Europa-Bold" panose="02000000000000000000" pitchFamily="2" charset="77"/>
                        </a:rPr>
                        <a:t>+</a:t>
                      </a:r>
                      <a:endParaRPr lang="en-US" sz="1400" kern="1200" dirty="0">
                        <a:solidFill>
                          <a:srgbClr val="6695B7"/>
                        </a:solidFill>
                        <a:latin typeface="Europa-Bold" panose="02000000000000000000" pitchFamily="2" charset="77"/>
                        <a:ea typeface="+mn-ea"/>
                        <a:cs typeface="+mn-cs"/>
                      </a:endParaRP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400" dirty="0">
                          <a:solidFill>
                            <a:srgbClr val="6695B7"/>
                          </a:solidFill>
                          <a:latin typeface="Europa-Bold" panose="02000000000000000000" pitchFamily="2" charset="77"/>
                        </a:rPr>
                        <a:t>&lt;</a:t>
                      </a:r>
                      <a:r>
                        <a:rPr lang="en-US" sz="1400" kern="1200" dirty="0">
                          <a:solidFill>
                            <a:srgbClr val="6695B7"/>
                          </a:solidFill>
                          <a:latin typeface="Europa-Bold" panose="02000000000000000000" pitchFamily="2" charset="77"/>
                          <a:ea typeface="+mn-ea"/>
                          <a:cs typeface="+mn-cs"/>
                        </a:rPr>
                        <a:t>-115%</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55116004"/>
                  </a:ext>
                </a:extLst>
              </a:tr>
            </a:tbl>
          </a:graphicData>
        </a:graphic>
      </p:graphicFrame>
      <p:sp>
        <p:nvSpPr>
          <p:cNvPr id="6" name="TextBox 5">
            <a:extLst>
              <a:ext uri="{FF2B5EF4-FFF2-40B4-BE49-F238E27FC236}">
                <a16:creationId xmlns:a16="http://schemas.microsoft.com/office/drawing/2014/main" id="{AB51EDAD-8D7B-7147-9509-502708DE0CBA}"/>
              </a:ext>
            </a:extLst>
          </p:cNvPr>
          <p:cNvSpPr txBox="1"/>
          <p:nvPr/>
        </p:nvSpPr>
        <p:spPr>
          <a:xfrm>
            <a:off x="10392412" y="142421"/>
            <a:ext cx="1406762" cy="954107"/>
          </a:xfrm>
          <a:prstGeom prst="rect">
            <a:avLst/>
          </a:prstGeom>
          <a:noFill/>
          <a:ln w="38100">
            <a:solidFill>
              <a:schemeClr val="accent2"/>
            </a:solidFill>
            <a:prstDash val="dash"/>
          </a:ln>
        </p:spPr>
        <p:txBody>
          <a:bodyPr wrap="square" rtlCol="0">
            <a:spAutoFit/>
          </a:bodyPr>
          <a:lstStyle/>
          <a:p>
            <a:pPr algn="ctr"/>
            <a:endParaRPr lang="en-US" sz="1400" dirty="0"/>
          </a:p>
          <a:p>
            <a:pPr algn="ctr"/>
            <a:r>
              <a:rPr lang="en-US" sz="1400" dirty="0"/>
              <a:t>Put this box over your metrics</a:t>
            </a:r>
          </a:p>
          <a:p>
            <a:pPr algn="ctr"/>
            <a:endParaRPr lang="en-US" sz="1400" dirty="0"/>
          </a:p>
        </p:txBody>
      </p:sp>
      <p:sp>
        <p:nvSpPr>
          <p:cNvPr id="7" name="TextBox 6">
            <a:extLst>
              <a:ext uri="{FF2B5EF4-FFF2-40B4-BE49-F238E27FC236}">
                <a16:creationId xmlns:a16="http://schemas.microsoft.com/office/drawing/2014/main" id="{5086E3B1-CE59-9C45-B8E0-10B86BD643E9}"/>
              </a:ext>
            </a:extLst>
          </p:cNvPr>
          <p:cNvSpPr txBox="1"/>
          <p:nvPr/>
        </p:nvSpPr>
        <p:spPr>
          <a:xfrm>
            <a:off x="392826" y="945631"/>
            <a:ext cx="1907922" cy="307777"/>
          </a:xfrm>
          <a:prstGeom prst="rect">
            <a:avLst/>
          </a:prstGeom>
          <a:noFill/>
          <a:ln w="38100">
            <a:solidFill>
              <a:srgbClr val="C00000"/>
            </a:solidFill>
            <a:prstDash val="dash"/>
          </a:ln>
        </p:spPr>
        <p:txBody>
          <a:bodyPr wrap="square" rtlCol="0">
            <a:spAutoFit/>
          </a:bodyPr>
          <a:lstStyle/>
          <a:p>
            <a:pPr algn="ctr"/>
            <a:r>
              <a:rPr lang="en-US" sz="1400" dirty="0">
                <a:solidFill>
                  <a:srgbClr val="C00000"/>
                </a:solidFill>
              </a:rPr>
              <a:t>Add your metrics</a:t>
            </a:r>
          </a:p>
        </p:txBody>
      </p:sp>
      <p:cxnSp>
        <p:nvCxnSpPr>
          <p:cNvPr id="9" name="Straight Arrow Connector 8">
            <a:extLst>
              <a:ext uri="{FF2B5EF4-FFF2-40B4-BE49-F238E27FC236}">
                <a16:creationId xmlns:a16="http://schemas.microsoft.com/office/drawing/2014/main" id="{B24E8D23-4BEB-634F-84A5-B5D06AA3553D}"/>
              </a:ext>
            </a:extLst>
          </p:cNvPr>
          <p:cNvCxnSpPr/>
          <p:nvPr/>
        </p:nvCxnSpPr>
        <p:spPr>
          <a:xfrm>
            <a:off x="870155" y="1356852"/>
            <a:ext cx="476632" cy="442451"/>
          </a:xfrm>
          <a:prstGeom prst="straightConnector1">
            <a:avLst/>
          </a:prstGeom>
          <a:ln w="38100" cmpd="dbl">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72090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D80BF0B-3B09-F04A-B4B4-6A197E9CC474}"/>
              </a:ext>
            </a:extLst>
          </p:cNvPr>
          <p:cNvSpPr>
            <a:spLocks noGrp="1"/>
          </p:cNvSpPr>
          <p:nvPr>
            <p:ph type="title"/>
          </p:nvPr>
        </p:nvSpPr>
        <p:spPr>
          <a:xfrm>
            <a:off x="392826" y="375286"/>
            <a:ext cx="10515600" cy="598702"/>
          </a:xfrm>
        </p:spPr>
        <p:txBody>
          <a:bodyPr/>
          <a:lstStyle/>
          <a:p>
            <a:r>
              <a:rPr lang="en-US" dirty="0"/>
              <a:t>Benchmarking [       ] from $25-50MM of ARR</a:t>
            </a:r>
          </a:p>
        </p:txBody>
      </p:sp>
      <p:sp>
        <p:nvSpPr>
          <p:cNvPr id="15" name="Text Placeholder 14">
            <a:extLst>
              <a:ext uri="{FF2B5EF4-FFF2-40B4-BE49-F238E27FC236}">
                <a16:creationId xmlns:a16="http://schemas.microsoft.com/office/drawing/2014/main" id="{401D06D8-D2F8-1B4B-8498-85954692A928}"/>
              </a:ext>
            </a:extLst>
          </p:cNvPr>
          <p:cNvSpPr>
            <a:spLocks noGrp="1"/>
          </p:cNvSpPr>
          <p:nvPr>
            <p:ph type="body" sz="quarter" idx="14"/>
          </p:nvPr>
        </p:nvSpPr>
        <p:spPr>
          <a:xfrm>
            <a:off x="393432" y="6469509"/>
            <a:ext cx="5245609" cy="258582"/>
          </a:xfrm>
        </p:spPr>
        <p:txBody>
          <a:bodyPr/>
          <a:lstStyle/>
          <a:p>
            <a:r>
              <a:rPr lang="en-US" dirty="0"/>
              <a:t>*All values in the above chart are rounded to the nearest 5% for clarity</a:t>
            </a:r>
          </a:p>
        </p:txBody>
      </p:sp>
      <p:graphicFrame>
        <p:nvGraphicFramePr>
          <p:cNvPr id="6" name="Table 3">
            <a:extLst>
              <a:ext uri="{FF2B5EF4-FFF2-40B4-BE49-F238E27FC236}">
                <a16:creationId xmlns:a16="http://schemas.microsoft.com/office/drawing/2014/main" id="{9FE97A03-B827-7C4C-AE1C-DE9D10EAB8A5}"/>
              </a:ext>
            </a:extLst>
          </p:cNvPr>
          <p:cNvGraphicFramePr>
            <a:graphicFrameLocks noGrp="1"/>
          </p:cNvGraphicFramePr>
          <p:nvPr>
            <p:extLst>
              <p:ext uri="{D42A27DB-BD31-4B8C-83A1-F6EECF244321}">
                <p14:modId xmlns:p14="http://schemas.microsoft.com/office/powerpoint/2010/main" val="2894383554"/>
              </p:ext>
            </p:extLst>
          </p:nvPr>
        </p:nvGraphicFramePr>
        <p:xfrm>
          <a:off x="399506" y="1272209"/>
          <a:ext cx="11338563" cy="5120641"/>
        </p:xfrm>
        <a:graphic>
          <a:graphicData uri="http://schemas.openxmlformats.org/drawingml/2006/table">
            <a:tbl>
              <a:tblPr firstRow="1" bandRow="1">
                <a:tableStyleId>{5C22544A-7EE6-4342-B048-85BDC9FD1C3A}</a:tableStyleId>
              </a:tblPr>
              <a:tblGrid>
                <a:gridCol w="1143755">
                  <a:extLst>
                    <a:ext uri="{9D8B030D-6E8A-4147-A177-3AD203B41FA5}">
                      <a16:colId xmlns:a16="http://schemas.microsoft.com/office/drawing/2014/main" val="1016895831"/>
                    </a:ext>
                  </a:extLst>
                </a:gridCol>
                <a:gridCol w="1274351">
                  <a:extLst>
                    <a:ext uri="{9D8B030D-6E8A-4147-A177-3AD203B41FA5}">
                      <a16:colId xmlns:a16="http://schemas.microsoft.com/office/drawing/2014/main" val="2233147681"/>
                    </a:ext>
                  </a:extLst>
                </a:gridCol>
                <a:gridCol w="1274351">
                  <a:extLst>
                    <a:ext uri="{9D8B030D-6E8A-4147-A177-3AD203B41FA5}">
                      <a16:colId xmlns:a16="http://schemas.microsoft.com/office/drawing/2014/main" val="3732344099"/>
                    </a:ext>
                  </a:extLst>
                </a:gridCol>
                <a:gridCol w="1274351">
                  <a:extLst>
                    <a:ext uri="{9D8B030D-6E8A-4147-A177-3AD203B41FA5}">
                      <a16:colId xmlns:a16="http://schemas.microsoft.com/office/drawing/2014/main" val="2101504707"/>
                    </a:ext>
                  </a:extLst>
                </a:gridCol>
                <a:gridCol w="1274351">
                  <a:extLst>
                    <a:ext uri="{9D8B030D-6E8A-4147-A177-3AD203B41FA5}">
                      <a16:colId xmlns:a16="http://schemas.microsoft.com/office/drawing/2014/main" val="611912794"/>
                    </a:ext>
                  </a:extLst>
                </a:gridCol>
                <a:gridCol w="1274351">
                  <a:extLst>
                    <a:ext uri="{9D8B030D-6E8A-4147-A177-3AD203B41FA5}">
                      <a16:colId xmlns:a16="http://schemas.microsoft.com/office/drawing/2014/main" val="1885102206"/>
                    </a:ext>
                  </a:extLst>
                </a:gridCol>
                <a:gridCol w="1274351">
                  <a:extLst>
                    <a:ext uri="{9D8B030D-6E8A-4147-A177-3AD203B41FA5}">
                      <a16:colId xmlns:a16="http://schemas.microsoft.com/office/drawing/2014/main" val="272194313"/>
                    </a:ext>
                  </a:extLst>
                </a:gridCol>
                <a:gridCol w="1274351">
                  <a:extLst>
                    <a:ext uri="{9D8B030D-6E8A-4147-A177-3AD203B41FA5}">
                      <a16:colId xmlns:a16="http://schemas.microsoft.com/office/drawing/2014/main" val="2421103528"/>
                    </a:ext>
                  </a:extLst>
                </a:gridCol>
                <a:gridCol w="1274351">
                  <a:extLst>
                    <a:ext uri="{9D8B030D-6E8A-4147-A177-3AD203B41FA5}">
                      <a16:colId xmlns:a16="http://schemas.microsoft.com/office/drawing/2014/main" val="407252886"/>
                    </a:ext>
                  </a:extLst>
                </a:gridCol>
              </a:tblGrid>
              <a:tr h="687066">
                <a:tc>
                  <a:txBody>
                    <a:bodyPr/>
                    <a:lstStyle/>
                    <a:p>
                      <a:pPr algn="ctr"/>
                      <a:endParaRPr lang="en-US" sz="1100" b="0" dirty="0">
                        <a:solidFill>
                          <a:schemeClr val="tx1"/>
                        </a:solidFill>
                        <a:latin typeface="Europa-Regular" panose="02000000000000000000" pitchFamily="2" charset="77"/>
                      </a:endParaRPr>
                    </a:p>
                  </a:txBody>
                  <a:tcPr marL="0" marR="0" anchor="ctr">
                    <a:lnL w="12700" cmpd="sng">
                      <a:noFill/>
                    </a:lnL>
                    <a:lnR w="1905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b="1" dirty="0">
                          <a:solidFill>
                            <a:schemeClr val="tx1"/>
                          </a:solidFill>
                          <a:latin typeface="Europa-Regular" panose="02000000000000000000" pitchFamily="2" charset="77"/>
                        </a:rPr>
                        <a:t>ARR </a:t>
                      </a:r>
                    </a:p>
                    <a:p>
                      <a:pPr algn="ctr"/>
                      <a:r>
                        <a:rPr lang="en-US" sz="1100" b="1" dirty="0">
                          <a:solidFill>
                            <a:schemeClr val="tx1"/>
                          </a:solidFill>
                          <a:latin typeface="Europa-Regular" panose="02000000000000000000" pitchFamily="2" charset="77"/>
                        </a:rPr>
                        <a:t>Growth</a:t>
                      </a: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b="1" dirty="0">
                          <a:solidFill>
                            <a:schemeClr val="tx1"/>
                          </a:solidFill>
                          <a:latin typeface="Europa-Regular" panose="02000000000000000000" pitchFamily="2" charset="77"/>
                        </a:rPr>
                        <a:t>Net </a:t>
                      </a:r>
                      <a:br>
                        <a:rPr lang="en-US" sz="1100" b="1" dirty="0">
                          <a:solidFill>
                            <a:schemeClr val="tx1"/>
                          </a:solidFill>
                          <a:latin typeface="Europa-Regular" panose="02000000000000000000" pitchFamily="2" charset="77"/>
                        </a:rPr>
                      </a:br>
                      <a:r>
                        <a:rPr lang="en-US" sz="1100" b="1" dirty="0">
                          <a:solidFill>
                            <a:schemeClr val="tx1"/>
                          </a:solidFill>
                          <a:latin typeface="Europa-Regular" panose="02000000000000000000" pitchFamily="2" charset="77"/>
                        </a:rPr>
                        <a:t>Retention</a:t>
                      </a: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b="1" dirty="0">
                          <a:solidFill>
                            <a:schemeClr val="tx1"/>
                          </a:solidFill>
                          <a:latin typeface="Europa-Regular" panose="02000000000000000000" pitchFamily="2" charset="77"/>
                        </a:rPr>
                        <a:t>Gross </a:t>
                      </a:r>
                      <a:br>
                        <a:rPr lang="en-US" sz="1100" b="1" dirty="0">
                          <a:solidFill>
                            <a:schemeClr val="tx1"/>
                          </a:solidFill>
                          <a:latin typeface="Europa-Regular" panose="02000000000000000000" pitchFamily="2" charset="77"/>
                        </a:rPr>
                      </a:br>
                      <a:r>
                        <a:rPr lang="en-US" sz="1100" b="1" dirty="0">
                          <a:solidFill>
                            <a:schemeClr val="tx1"/>
                          </a:solidFill>
                          <a:latin typeface="Europa-Regular" panose="02000000000000000000" pitchFamily="2" charset="77"/>
                        </a:rPr>
                        <a:t>Retention</a:t>
                      </a: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b="1" dirty="0">
                          <a:solidFill>
                            <a:schemeClr val="tx1"/>
                          </a:solidFill>
                          <a:latin typeface="Europa-Regular" panose="02000000000000000000" pitchFamily="2" charset="77"/>
                        </a:rPr>
                        <a:t>Gross </a:t>
                      </a:r>
                      <a:br>
                        <a:rPr lang="en-US" sz="1100" b="1" dirty="0">
                          <a:solidFill>
                            <a:schemeClr val="tx1"/>
                          </a:solidFill>
                          <a:latin typeface="Europa-Regular" panose="02000000000000000000" pitchFamily="2" charset="77"/>
                        </a:rPr>
                      </a:br>
                      <a:r>
                        <a:rPr lang="en-US" sz="1100" b="1" dirty="0">
                          <a:solidFill>
                            <a:schemeClr val="tx1"/>
                          </a:solidFill>
                          <a:latin typeface="Europa-Regular" panose="02000000000000000000" pitchFamily="2" charset="77"/>
                        </a:rPr>
                        <a:t>Margin</a:t>
                      </a: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b="1" dirty="0">
                          <a:solidFill>
                            <a:schemeClr val="tx1"/>
                          </a:solidFill>
                          <a:latin typeface="Europa-Regular" panose="02000000000000000000" pitchFamily="2" charset="77"/>
                        </a:rPr>
                        <a:t>S&amp;M </a:t>
                      </a:r>
                      <a:br>
                        <a:rPr lang="en-US" sz="1100" b="1" dirty="0">
                          <a:solidFill>
                            <a:schemeClr val="tx1"/>
                          </a:solidFill>
                          <a:latin typeface="Europa-Regular" panose="02000000000000000000" pitchFamily="2" charset="77"/>
                        </a:rPr>
                      </a:br>
                      <a:r>
                        <a:rPr lang="en-US" sz="1100" b="1" dirty="0">
                          <a:solidFill>
                            <a:schemeClr val="tx1"/>
                          </a:solidFill>
                          <a:latin typeface="Europa-Regular" panose="02000000000000000000" pitchFamily="2" charset="77"/>
                        </a:rPr>
                        <a:t>% Revenue</a:t>
                      </a: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b="1" dirty="0">
                          <a:solidFill>
                            <a:schemeClr val="tx1"/>
                          </a:solidFill>
                          <a:latin typeface="Europa-Regular" panose="02000000000000000000" pitchFamily="2" charset="77"/>
                        </a:rPr>
                        <a:t>R&amp;D </a:t>
                      </a:r>
                      <a:br>
                        <a:rPr lang="en-US" sz="1100" b="1" dirty="0">
                          <a:solidFill>
                            <a:schemeClr val="tx1"/>
                          </a:solidFill>
                          <a:latin typeface="Europa-Regular" panose="02000000000000000000" pitchFamily="2" charset="77"/>
                        </a:rPr>
                      </a:br>
                      <a:r>
                        <a:rPr lang="en-US" sz="1100" b="1" dirty="0">
                          <a:solidFill>
                            <a:schemeClr val="tx1"/>
                          </a:solidFill>
                          <a:latin typeface="Europa-Regular" panose="02000000000000000000" pitchFamily="2" charset="77"/>
                        </a:rPr>
                        <a:t>% Revenue</a:t>
                      </a: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b="1" dirty="0">
                          <a:solidFill>
                            <a:schemeClr val="tx1"/>
                          </a:solidFill>
                          <a:latin typeface="Europa-Regular" panose="02000000000000000000" pitchFamily="2" charset="77"/>
                        </a:rPr>
                        <a:t>G&amp;A </a:t>
                      </a:r>
                      <a:br>
                        <a:rPr lang="en-US" sz="1100" b="1" dirty="0">
                          <a:solidFill>
                            <a:schemeClr val="tx1"/>
                          </a:solidFill>
                          <a:latin typeface="Europa-Regular" panose="02000000000000000000" pitchFamily="2" charset="77"/>
                        </a:rPr>
                      </a:br>
                      <a:r>
                        <a:rPr lang="en-US" sz="1100" b="1" dirty="0">
                          <a:solidFill>
                            <a:schemeClr val="tx1"/>
                          </a:solidFill>
                          <a:latin typeface="Europa-Regular" panose="02000000000000000000" pitchFamily="2" charset="77"/>
                        </a:rPr>
                        <a:t>% Revenue</a:t>
                      </a: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b="1" dirty="0">
                          <a:solidFill>
                            <a:schemeClr val="tx1"/>
                          </a:solidFill>
                          <a:latin typeface="Europa-Regular" panose="02000000000000000000" pitchFamily="2" charset="77"/>
                        </a:rPr>
                        <a:t>FCF</a:t>
                      </a:r>
                    </a:p>
                    <a:p>
                      <a:pPr algn="ctr"/>
                      <a:r>
                        <a:rPr lang="en-US" sz="1100" b="1" dirty="0">
                          <a:solidFill>
                            <a:schemeClr val="tx1"/>
                          </a:solidFill>
                          <a:latin typeface="Europa-Regular" panose="02000000000000000000" pitchFamily="2" charset="77"/>
                        </a:rPr>
                        <a:t>Margin</a:t>
                      </a: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22505508"/>
                  </a:ext>
                </a:extLst>
              </a:tr>
              <a:tr h="886715">
                <a:tc>
                  <a:txBody>
                    <a:bodyPr/>
                    <a:lstStyle/>
                    <a:p>
                      <a:pPr algn="ctr"/>
                      <a:r>
                        <a:rPr lang="en-US" sz="1100" b="1" dirty="0">
                          <a:solidFill>
                            <a:schemeClr val="bg1"/>
                          </a:solidFill>
                          <a:latin typeface="Europa-Bold" panose="02000000000000000000" pitchFamily="2" charset="77"/>
                        </a:rPr>
                        <a:t>[ Add Your Logo Here ]</a:t>
                      </a: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400" b="1" dirty="0">
                          <a:solidFill>
                            <a:srgbClr val="015089"/>
                          </a:solidFill>
                          <a:latin typeface="Europa-Bold" panose="02000000000000000000" pitchFamily="2" charset="77"/>
                        </a:rPr>
                        <a:t>[ ]%</a:t>
                      </a:r>
                    </a:p>
                  </a:txBody>
                  <a:tcPr anchor="ctr">
                    <a:lnL w="12700" cap="flat" cmpd="sng" algn="ctr">
                      <a:solidFill>
                        <a:schemeClr val="tx1"/>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15089">
                        <a:alpha val="12478"/>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015089"/>
                          </a:solidFill>
                          <a:latin typeface="Europa-Bold" panose="02000000000000000000" pitchFamily="2" charset="77"/>
                        </a:rPr>
                        <a:t>[ ]%</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15089">
                        <a:alpha val="12478"/>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015089"/>
                          </a:solidFill>
                          <a:latin typeface="Europa-Bold" panose="02000000000000000000" pitchFamily="2" charset="77"/>
                        </a:rPr>
                        <a:t>[ ]%</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15089">
                        <a:alpha val="12478"/>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015089"/>
                          </a:solidFill>
                          <a:latin typeface="Europa-Bold" panose="02000000000000000000" pitchFamily="2" charset="77"/>
                        </a:rPr>
                        <a:t>[ ]%</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15089">
                        <a:alpha val="12478"/>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015089"/>
                          </a:solidFill>
                          <a:latin typeface="Europa-Bold" panose="02000000000000000000" pitchFamily="2" charset="77"/>
                        </a:rPr>
                        <a:t>[ ]%</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15089">
                        <a:alpha val="12478"/>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015089"/>
                          </a:solidFill>
                          <a:latin typeface="Europa-Bold" panose="02000000000000000000" pitchFamily="2" charset="77"/>
                        </a:rPr>
                        <a:t>[ ]%</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15089">
                        <a:alpha val="12478"/>
                      </a:srgbClr>
                    </a:solidFill>
                  </a:tcPr>
                </a:tc>
                <a:tc>
                  <a:txBody>
                    <a:bodyPr/>
                    <a:lstStyle/>
                    <a:p>
                      <a:pPr algn="ctr"/>
                      <a:r>
                        <a:rPr lang="en-US" sz="1400" b="1" dirty="0">
                          <a:solidFill>
                            <a:srgbClr val="015089"/>
                          </a:solidFill>
                          <a:latin typeface="Europa-Bold" panose="02000000000000000000" pitchFamily="2" charset="77"/>
                        </a:rPr>
                        <a:t>[ ]%</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15089">
                        <a:alpha val="12478"/>
                      </a:srgbClr>
                    </a:solidFill>
                  </a:tcPr>
                </a:tc>
                <a:tc>
                  <a:txBody>
                    <a:bodyPr/>
                    <a:lstStyle/>
                    <a:p>
                      <a:pPr algn="ctr"/>
                      <a:r>
                        <a:rPr lang="en-US" sz="1400" b="1" dirty="0">
                          <a:solidFill>
                            <a:srgbClr val="015089"/>
                          </a:solidFill>
                          <a:latin typeface="Europa-Bold" panose="02000000000000000000" pitchFamily="2" charset="77"/>
                        </a:rPr>
                        <a:t>[ ]%</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15089">
                        <a:alpha val="12478"/>
                      </a:srgbClr>
                    </a:solidFill>
                  </a:tcPr>
                </a:tc>
                <a:extLst>
                  <a:ext uri="{0D108BD9-81ED-4DB2-BD59-A6C34878D82A}">
                    <a16:rowId xmlns:a16="http://schemas.microsoft.com/office/drawing/2014/main" val="1778393838"/>
                  </a:ext>
                </a:extLst>
              </a:tr>
              <a:tr h="886715">
                <a:tc>
                  <a:txBody>
                    <a:bodyPr/>
                    <a:lstStyle/>
                    <a:p>
                      <a:pPr algn="ctr"/>
                      <a:r>
                        <a:rPr lang="en-US" sz="1100" b="1" dirty="0">
                          <a:solidFill>
                            <a:schemeClr val="bg1"/>
                          </a:solidFill>
                          <a:latin typeface="Europa-Bold" panose="02000000000000000000" pitchFamily="2" charset="77"/>
                        </a:rPr>
                        <a:t>Average</a:t>
                      </a: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400" b="1" dirty="0">
                          <a:solidFill>
                            <a:srgbClr val="015089"/>
                          </a:solidFill>
                          <a:latin typeface="Europa-Bold" panose="02000000000000000000" pitchFamily="2" charset="77"/>
                        </a:rPr>
                        <a:t>95%</a:t>
                      </a:r>
                    </a:p>
                  </a:txBody>
                  <a:tcPr anchor="ctr">
                    <a:lnL w="12700" cap="flat" cmpd="sng" algn="ctr">
                      <a:solidFill>
                        <a:schemeClr val="tx1"/>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15089">
                        <a:alpha val="12478"/>
                      </a:srgbClr>
                    </a:solidFill>
                  </a:tcPr>
                </a:tc>
                <a:tc>
                  <a:txBody>
                    <a:bodyPr/>
                    <a:lstStyle/>
                    <a:p>
                      <a:pPr algn="ctr"/>
                      <a:r>
                        <a:rPr lang="en-US" sz="1400" b="1" dirty="0">
                          <a:solidFill>
                            <a:srgbClr val="015089"/>
                          </a:solidFill>
                          <a:latin typeface="Europa-Bold" panose="02000000000000000000" pitchFamily="2" charset="77"/>
                        </a:rPr>
                        <a:t>120%</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15089">
                        <a:alpha val="12478"/>
                      </a:srgbClr>
                    </a:solidFill>
                  </a:tcPr>
                </a:tc>
                <a:tc>
                  <a:txBody>
                    <a:bodyPr/>
                    <a:lstStyle/>
                    <a:p>
                      <a:pPr algn="ctr"/>
                      <a:r>
                        <a:rPr lang="en-US" sz="1400" b="1" dirty="0">
                          <a:solidFill>
                            <a:srgbClr val="015089"/>
                          </a:solidFill>
                          <a:latin typeface="Europa-Bold" panose="02000000000000000000" pitchFamily="2" charset="77"/>
                        </a:rPr>
                        <a:t>90%</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15089">
                        <a:alpha val="12478"/>
                      </a:srgbClr>
                    </a:solidFill>
                  </a:tcPr>
                </a:tc>
                <a:tc>
                  <a:txBody>
                    <a:bodyPr/>
                    <a:lstStyle/>
                    <a:p>
                      <a:pPr algn="ctr"/>
                      <a:r>
                        <a:rPr lang="en-US" sz="1400" b="1" dirty="0">
                          <a:solidFill>
                            <a:srgbClr val="015089"/>
                          </a:solidFill>
                          <a:latin typeface="Europa-Bold" panose="02000000000000000000" pitchFamily="2" charset="77"/>
                        </a:rPr>
                        <a:t>65%</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15089">
                        <a:alpha val="12478"/>
                      </a:srgbClr>
                    </a:solidFill>
                  </a:tcPr>
                </a:tc>
                <a:tc>
                  <a:txBody>
                    <a:bodyPr/>
                    <a:lstStyle/>
                    <a:p>
                      <a:pPr algn="ctr"/>
                      <a:r>
                        <a:rPr lang="en-US" sz="1400" b="1" dirty="0">
                          <a:solidFill>
                            <a:srgbClr val="015089"/>
                          </a:solidFill>
                          <a:latin typeface="Europa-Bold" panose="02000000000000000000" pitchFamily="2" charset="77"/>
                        </a:rPr>
                        <a:t>70%</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15089">
                        <a:alpha val="12478"/>
                      </a:srgbClr>
                    </a:solidFill>
                  </a:tcPr>
                </a:tc>
                <a:tc>
                  <a:txBody>
                    <a:bodyPr/>
                    <a:lstStyle/>
                    <a:p>
                      <a:pPr algn="ctr"/>
                      <a:r>
                        <a:rPr lang="en-US" sz="1400" b="1" dirty="0">
                          <a:solidFill>
                            <a:srgbClr val="015089"/>
                          </a:solidFill>
                          <a:latin typeface="Europa-Bold" panose="02000000000000000000" pitchFamily="2" charset="77"/>
                        </a:rPr>
                        <a:t>45%</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15089">
                        <a:alpha val="12478"/>
                      </a:srgbClr>
                    </a:solidFill>
                  </a:tcPr>
                </a:tc>
                <a:tc>
                  <a:txBody>
                    <a:bodyPr/>
                    <a:lstStyle/>
                    <a:p>
                      <a:pPr algn="ctr"/>
                      <a:r>
                        <a:rPr lang="en-US" sz="1400" b="1" dirty="0">
                          <a:solidFill>
                            <a:srgbClr val="015089"/>
                          </a:solidFill>
                          <a:latin typeface="Europa-Bold" panose="02000000000000000000" pitchFamily="2" charset="77"/>
                        </a:rPr>
                        <a:t>30%</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15089">
                        <a:alpha val="12478"/>
                      </a:srgbClr>
                    </a:solidFill>
                  </a:tcPr>
                </a:tc>
                <a:tc>
                  <a:txBody>
                    <a:bodyPr/>
                    <a:lstStyle/>
                    <a:p>
                      <a:pPr algn="ctr"/>
                      <a:r>
                        <a:rPr lang="en-US" sz="1400" b="1" dirty="0">
                          <a:solidFill>
                            <a:srgbClr val="015089"/>
                          </a:solidFill>
                          <a:latin typeface="Europa-Bold" panose="02000000000000000000" pitchFamily="2" charset="77"/>
                        </a:rPr>
                        <a:t>-65%</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15089">
                        <a:alpha val="12478"/>
                      </a:srgbClr>
                    </a:solidFill>
                  </a:tcPr>
                </a:tc>
                <a:extLst>
                  <a:ext uri="{0D108BD9-81ED-4DB2-BD59-A6C34878D82A}">
                    <a16:rowId xmlns:a16="http://schemas.microsoft.com/office/drawing/2014/main" val="1784177567"/>
                  </a:ext>
                </a:extLst>
              </a:tr>
              <a:tr h="886715">
                <a:tc>
                  <a:txBody>
                    <a:bodyPr/>
                    <a:lstStyle/>
                    <a:p>
                      <a:pPr algn="ctr"/>
                      <a:r>
                        <a:rPr lang="en-US" sz="1100" dirty="0">
                          <a:solidFill>
                            <a:schemeClr val="bg1"/>
                          </a:solidFill>
                          <a:latin typeface="Europa-Bold" panose="02000000000000000000" pitchFamily="2" charset="77"/>
                        </a:rPr>
                        <a:t>Top </a:t>
                      </a:r>
                      <a:br>
                        <a:rPr lang="en-US" sz="1100" dirty="0">
                          <a:solidFill>
                            <a:schemeClr val="bg1"/>
                          </a:solidFill>
                          <a:latin typeface="Europa-Bold" panose="02000000000000000000" pitchFamily="2" charset="77"/>
                        </a:rPr>
                      </a:br>
                      <a:r>
                        <a:rPr lang="en-US" sz="1100" dirty="0">
                          <a:solidFill>
                            <a:schemeClr val="bg1"/>
                          </a:solidFill>
                          <a:latin typeface="Europa-Bold" panose="02000000000000000000" pitchFamily="2" charset="77"/>
                        </a:rPr>
                        <a:t>Quartile</a:t>
                      </a:r>
                    </a:p>
                  </a:txBody>
                  <a:tcPr marL="0" marR="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400" dirty="0">
                          <a:solidFill>
                            <a:srgbClr val="6695B7"/>
                          </a:solidFill>
                          <a:latin typeface="Europa-Bold" panose="02000000000000000000" pitchFamily="2" charset="77"/>
                        </a:rPr>
                        <a:t>110%+</a:t>
                      </a:r>
                    </a:p>
                  </a:txBody>
                  <a:tcPr anchor="ctr">
                    <a:lnL w="12700" cap="flat" cmpd="sng" algn="ctr">
                      <a:solidFill>
                        <a:schemeClr val="tx1"/>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rgbClr val="6695B7"/>
                          </a:solidFill>
                          <a:latin typeface="Europa-Bold" panose="02000000000000000000" pitchFamily="2" charset="77"/>
                        </a:rPr>
                        <a:t>130%+</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rgbClr val="6695B7"/>
                          </a:solidFill>
                          <a:latin typeface="Europa-Bold" panose="02000000000000000000" pitchFamily="2" charset="77"/>
                        </a:rPr>
                        <a:t>95%+</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rgbClr val="6695B7"/>
                          </a:solidFill>
                          <a:latin typeface="Europa-Bold" panose="02000000000000000000" pitchFamily="2" charset="77"/>
                        </a:rPr>
                        <a:t>75%+</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rgbClr val="6695B7"/>
                          </a:solidFill>
                          <a:latin typeface="Europa-Bold" panose="02000000000000000000" pitchFamily="2" charset="77"/>
                        </a:rPr>
                        <a:t>&lt;50%</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rgbClr val="6695B7"/>
                          </a:solidFill>
                          <a:latin typeface="Europa-Bold" panose="02000000000000000000" pitchFamily="2" charset="77"/>
                        </a:rPr>
                        <a:t>&lt;35%</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rgbClr val="6695B7"/>
                          </a:solidFill>
                          <a:latin typeface="Europa-Bold" panose="02000000000000000000" pitchFamily="2" charset="77"/>
                        </a:rPr>
                        <a:t>&lt;20%</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rgbClr val="6695B7"/>
                          </a:solidFill>
                          <a:latin typeface="Europa-Bold" panose="02000000000000000000" pitchFamily="2" charset="77"/>
                        </a:rPr>
                        <a:t>-35%+</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13114500"/>
                  </a:ext>
                </a:extLst>
              </a:tr>
              <a:tr h="886715">
                <a:tc>
                  <a:txBody>
                    <a:bodyPr/>
                    <a:lstStyle/>
                    <a:p>
                      <a:pPr algn="ctr"/>
                      <a:r>
                        <a:rPr lang="en-US" sz="1100" dirty="0">
                          <a:solidFill>
                            <a:schemeClr val="bg1"/>
                          </a:solidFill>
                          <a:latin typeface="Europa-Bold" panose="02000000000000000000" pitchFamily="2" charset="77"/>
                        </a:rPr>
                        <a:t>Middle</a:t>
                      </a:r>
                    </a:p>
                    <a:p>
                      <a:pPr algn="ctr"/>
                      <a:r>
                        <a:rPr lang="en-US" sz="1100" dirty="0">
                          <a:solidFill>
                            <a:schemeClr val="bg1"/>
                          </a:solidFill>
                          <a:latin typeface="Europa-Bold" panose="02000000000000000000" pitchFamily="2" charset="77"/>
                        </a:rPr>
                        <a:t>50%</a:t>
                      </a:r>
                    </a:p>
                  </a:txBody>
                  <a:tcPr marL="0" marR="0" anchor="ctr">
                    <a:lnL w="12700" cmpd="sng">
                      <a:noFill/>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400" dirty="0">
                          <a:solidFill>
                            <a:srgbClr val="6695B7"/>
                          </a:solidFill>
                          <a:latin typeface="Europa-Bold" panose="02000000000000000000" pitchFamily="2" charset="77"/>
                        </a:rPr>
                        <a:t>45-</a:t>
                      </a:r>
                      <a:br>
                        <a:rPr lang="en-US" sz="1400" dirty="0">
                          <a:solidFill>
                            <a:srgbClr val="6695B7"/>
                          </a:solidFill>
                          <a:latin typeface="Europa-Bold" panose="02000000000000000000" pitchFamily="2" charset="77"/>
                        </a:rPr>
                      </a:br>
                      <a:r>
                        <a:rPr lang="en-US" sz="1400" dirty="0">
                          <a:solidFill>
                            <a:srgbClr val="6695B7"/>
                          </a:solidFill>
                          <a:latin typeface="Europa-Bold" panose="02000000000000000000" pitchFamily="2" charset="77"/>
                        </a:rPr>
                        <a:t>110%</a:t>
                      </a:r>
                    </a:p>
                  </a:txBody>
                  <a:tcPr anchor="ctr">
                    <a:lnL w="12700" cap="flat" cmpd="sng" algn="ctr">
                      <a:solidFill>
                        <a:schemeClr val="tx1"/>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rgbClr val="6695B7"/>
                          </a:solidFill>
                          <a:latin typeface="Europa-Bold" panose="02000000000000000000" pitchFamily="2" charset="77"/>
                        </a:rPr>
                        <a:t>105-</a:t>
                      </a:r>
                      <a:br>
                        <a:rPr lang="en-US" sz="1400" dirty="0">
                          <a:solidFill>
                            <a:srgbClr val="6695B7"/>
                          </a:solidFill>
                          <a:latin typeface="Europa-Bold" panose="02000000000000000000" pitchFamily="2" charset="77"/>
                        </a:rPr>
                      </a:br>
                      <a:r>
                        <a:rPr lang="en-US" sz="1400" dirty="0">
                          <a:solidFill>
                            <a:srgbClr val="6695B7"/>
                          </a:solidFill>
                          <a:latin typeface="Europa-Bold" panose="02000000000000000000" pitchFamily="2" charset="77"/>
                        </a:rPr>
                        <a:t>130%</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rgbClr val="6695B7"/>
                          </a:solidFill>
                          <a:latin typeface="Europa-Bold" panose="02000000000000000000" pitchFamily="2" charset="77"/>
                        </a:rPr>
                        <a:t>85-</a:t>
                      </a:r>
                    </a:p>
                    <a:p>
                      <a:pPr algn="ctr"/>
                      <a:r>
                        <a:rPr lang="en-US" sz="1400" dirty="0">
                          <a:solidFill>
                            <a:srgbClr val="6695B7"/>
                          </a:solidFill>
                          <a:latin typeface="Europa-Bold" panose="02000000000000000000" pitchFamily="2" charset="77"/>
                        </a:rPr>
                        <a:t>95%</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rgbClr val="6695B7"/>
                          </a:solidFill>
                          <a:latin typeface="Europa-Bold" panose="02000000000000000000" pitchFamily="2" charset="77"/>
                        </a:rPr>
                        <a:t>55-</a:t>
                      </a:r>
                    </a:p>
                    <a:p>
                      <a:pPr algn="ctr"/>
                      <a:r>
                        <a:rPr lang="en-US" sz="1400" dirty="0">
                          <a:solidFill>
                            <a:srgbClr val="6695B7"/>
                          </a:solidFill>
                          <a:latin typeface="Europa-Bold" panose="02000000000000000000" pitchFamily="2" charset="77"/>
                        </a:rPr>
                        <a:t>75%</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rgbClr val="6695B7"/>
                          </a:solidFill>
                          <a:latin typeface="Europa-Bold" panose="02000000000000000000" pitchFamily="2" charset="77"/>
                        </a:rPr>
                        <a:t>50-</a:t>
                      </a:r>
                    </a:p>
                    <a:p>
                      <a:pPr algn="ctr"/>
                      <a:r>
                        <a:rPr lang="en-US" sz="1400" dirty="0">
                          <a:solidFill>
                            <a:srgbClr val="6695B7"/>
                          </a:solidFill>
                          <a:latin typeface="Europa-Bold" panose="02000000000000000000" pitchFamily="2" charset="77"/>
                        </a:rPr>
                        <a:t>85%</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rgbClr val="6695B7"/>
                          </a:solidFill>
                          <a:latin typeface="Europa-Bold" panose="02000000000000000000" pitchFamily="2" charset="77"/>
                        </a:rPr>
                        <a:t>35-</a:t>
                      </a:r>
                    </a:p>
                    <a:p>
                      <a:pPr algn="ctr"/>
                      <a:r>
                        <a:rPr lang="en-US" sz="1400" dirty="0">
                          <a:solidFill>
                            <a:srgbClr val="6695B7"/>
                          </a:solidFill>
                          <a:latin typeface="Europa-Bold" panose="02000000000000000000" pitchFamily="2" charset="77"/>
                        </a:rPr>
                        <a:t>55%</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rgbClr val="6695B7"/>
                          </a:solidFill>
                          <a:latin typeface="Europa-Bold" panose="02000000000000000000" pitchFamily="2" charset="77"/>
                        </a:rPr>
                        <a:t>20-</a:t>
                      </a:r>
                    </a:p>
                    <a:p>
                      <a:pPr algn="ctr"/>
                      <a:r>
                        <a:rPr lang="en-US" sz="1400" dirty="0">
                          <a:solidFill>
                            <a:srgbClr val="6695B7"/>
                          </a:solidFill>
                          <a:latin typeface="Europa-Bold" panose="02000000000000000000" pitchFamily="2" charset="77"/>
                        </a:rPr>
                        <a:t>30%</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rgbClr val="6695B7"/>
                          </a:solidFill>
                          <a:latin typeface="Europa-Bold" panose="02000000000000000000" pitchFamily="2" charset="77"/>
                        </a:rPr>
                        <a:t>-90-</a:t>
                      </a:r>
                    </a:p>
                    <a:p>
                      <a:pPr algn="ctr"/>
                      <a:r>
                        <a:rPr lang="en-US" sz="1400" dirty="0">
                          <a:solidFill>
                            <a:srgbClr val="6695B7"/>
                          </a:solidFill>
                          <a:latin typeface="Europa-Bold" panose="02000000000000000000" pitchFamily="2" charset="77"/>
                        </a:rPr>
                        <a:t>-35%</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38380964"/>
                  </a:ext>
                </a:extLst>
              </a:tr>
              <a:tr h="886715">
                <a:tc>
                  <a:txBody>
                    <a:bodyPr/>
                    <a:lstStyle/>
                    <a:p>
                      <a:pPr algn="ctr"/>
                      <a:r>
                        <a:rPr lang="en-US" sz="1100" dirty="0">
                          <a:solidFill>
                            <a:schemeClr val="bg1"/>
                          </a:solidFill>
                          <a:latin typeface="Europa-Bold" panose="02000000000000000000" pitchFamily="2" charset="77"/>
                        </a:rPr>
                        <a:t>Bottom Quartile</a:t>
                      </a:r>
                    </a:p>
                  </a:txBody>
                  <a:tcPr marL="0" marR="0" anchor="ctr">
                    <a:lnL w="12700" cmpd="sng">
                      <a:noFill/>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1"/>
                    </a:solidFill>
                  </a:tcPr>
                </a:tc>
                <a:tc>
                  <a:txBody>
                    <a:bodyPr/>
                    <a:lstStyle/>
                    <a:p>
                      <a:pPr algn="ctr"/>
                      <a:r>
                        <a:rPr lang="en-US" sz="1400" dirty="0">
                          <a:solidFill>
                            <a:srgbClr val="6695B7"/>
                          </a:solidFill>
                          <a:latin typeface="Europa-Bold" panose="02000000000000000000" pitchFamily="2" charset="77"/>
                        </a:rPr>
                        <a:t>&lt;45%</a:t>
                      </a:r>
                    </a:p>
                  </a:txBody>
                  <a:tcPr anchor="ctr">
                    <a:lnL w="12700" cap="flat" cmpd="sng" algn="ctr">
                      <a:solidFill>
                        <a:schemeClr val="tx1"/>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400" dirty="0">
                          <a:solidFill>
                            <a:srgbClr val="6695B7"/>
                          </a:solidFill>
                          <a:latin typeface="Europa-Bold" panose="02000000000000000000" pitchFamily="2" charset="77"/>
                        </a:rPr>
                        <a:t>&lt;105%</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400" dirty="0">
                          <a:solidFill>
                            <a:srgbClr val="6695B7"/>
                          </a:solidFill>
                          <a:latin typeface="Europa-Bold" panose="02000000000000000000" pitchFamily="2" charset="77"/>
                        </a:rPr>
                        <a:t>&lt;85%</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400" dirty="0">
                          <a:solidFill>
                            <a:srgbClr val="6695B7"/>
                          </a:solidFill>
                          <a:latin typeface="Europa-Bold" panose="02000000000000000000" pitchFamily="2" charset="77"/>
                        </a:rPr>
                        <a:t>&lt;55%</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400" dirty="0">
                          <a:solidFill>
                            <a:srgbClr val="6695B7"/>
                          </a:solidFill>
                          <a:latin typeface="Europa-Bold" panose="02000000000000000000" pitchFamily="2" charset="77"/>
                        </a:rPr>
                        <a:t>85%+</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400" dirty="0">
                          <a:solidFill>
                            <a:srgbClr val="6695B7"/>
                          </a:solidFill>
                          <a:latin typeface="Europa-Bold" panose="02000000000000000000" pitchFamily="2" charset="77"/>
                        </a:rPr>
                        <a:t>55%+</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400" dirty="0">
                          <a:solidFill>
                            <a:srgbClr val="6695B7"/>
                          </a:solidFill>
                          <a:latin typeface="Europa-Bold" panose="02000000000000000000" pitchFamily="2" charset="77"/>
                        </a:rPr>
                        <a:t>30%+</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400" dirty="0">
                          <a:solidFill>
                            <a:srgbClr val="6695B7"/>
                          </a:solidFill>
                          <a:latin typeface="Europa-Bold" panose="02000000000000000000" pitchFamily="2" charset="77"/>
                        </a:rPr>
                        <a:t>&lt;-90%</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55116004"/>
                  </a:ext>
                </a:extLst>
              </a:tr>
            </a:tbl>
          </a:graphicData>
        </a:graphic>
      </p:graphicFrame>
      <p:sp>
        <p:nvSpPr>
          <p:cNvPr id="5" name="TextBox 4">
            <a:extLst>
              <a:ext uri="{FF2B5EF4-FFF2-40B4-BE49-F238E27FC236}">
                <a16:creationId xmlns:a16="http://schemas.microsoft.com/office/drawing/2014/main" id="{A335E5C3-580B-AD46-A483-7CDB7E58B7F4}"/>
              </a:ext>
            </a:extLst>
          </p:cNvPr>
          <p:cNvSpPr txBox="1"/>
          <p:nvPr/>
        </p:nvSpPr>
        <p:spPr>
          <a:xfrm>
            <a:off x="10392412" y="142421"/>
            <a:ext cx="1406762" cy="954107"/>
          </a:xfrm>
          <a:prstGeom prst="rect">
            <a:avLst/>
          </a:prstGeom>
          <a:noFill/>
          <a:ln w="38100">
            <a:solidFill>
              <a:schemeClr val="accent2"/>
            </a:solidFill>
            <a:prstDash val="dash"/>
          </a:ln>
        </p:spPr>
        <p:txBody>
          <a:bodyPr wrap="square" rtlCol="0">
            <a:spAutoFit/>
          </a:bodyPr>
          <a:lstStyle/>
          <a:p>
            <a:pPr algn="ctr"/>
            <a:endParaRPr lang="en-US" sz="1400" dirty="0"/>
          </a:p>
          <a:p>
            <a:pPr algn="ctr"/>
            <a:r>
              <a:rPr lang="en-US" sz="1400" dirty="0"/>
              <a:t>Put this box over your metrics</a:t>
            </a:r>
          </a:p>
          <a:p>
            <a:pPr algn="ctr"/>
            <a:endParaRPr lang="en-US" sz="1400" dirty="0"/>
          </a:p>
        </p:txBody>
      </p:sp>
      <p:sp>
        <p:nvSpPr>
          <p:cNvPr id="7" name="TextBox 6">
            <a:extLst>
              <a:ext uri="{FF2B5EF4-FFF2-40B4-BE49-F238E27FC236}">
                <a16:creationId xmlns:a16="http://schemas.microsoft.com/office/drawing/2014/main" id="{E9F0C917-405E-064C-953E-95D0315C4ACC}"/>
              </a:ext>
            </a:extLst>
          </p:cNvPr>
          <p:cNvSpPr txBox="1"/>
          <p:nvPr/>
        </p:nvSpPr>
        <p:spPr>
          <a:xfrm>
            <a:off x="392826" y="945631"/>
            <a:ext cx="1907922" cy="307777"/>
          </a:xfrm>
          <a:prstGeom prst="rect">
            <a:avLst/>
          </a:prstGeom>
          <a:noFill/>
          <a:ln w="38100">
            <a:solidFill>
              <a:srgbClr val="C00000"/>
            </a:solidFill>
            <a:prstDash val="dash"/>
          </a:ln>
        </p:spPr>
        <p:txBody>
          <a:bodyPr wrap="square" rtlCol="0">
            <a:spAutoFit/>
          </a:bodyPr>
          <a:lstStyle/>
          <a:p>
            <a:pPr algn="ctr"/>
            <a:r>
              <a:rPr lang="en-US" sz="1400" dirty="0">
                <a:solidFill>
                  <a:srgbClr val="C00000"/>
                </a:solidFill>
              </a:rPr>
              <a:t>Add your metrics</a:t>
            </a:r>
          </a:p>
        </p:txBody>
      </p:sp>
      <p:cxnSp>
        <p:nvCxnSpPr>
          <p:cNvPr id="8" name="Straight Arrow Connector 7">
            <a:extLst>
              <a:ext uri="{FF2B5EF4-FFF2-40B4-BE49-F238E27FC236}">
                <a16:creationId xmlns:a16="http://schemas.microsoft.com/office/drawing/2014/main" id="{EFAEADEE-33A8-3B46-AC84-5080A4B48144}"/>
              </a:ext>
            </a:extLst>
          </p:cNvPr>
          <p:cNvCxnSpPr/>
          <p:nvPr/>
        </p:nvCxnSpPr>
        <p:spPr>
          <a:xfrm>
            <a:off x="870155" y="1356852"/>
            <a:ext cx="476632" cy="442451"/>
          </a:xfrm>
          <a:prstGeom prst="straightConnector1">
            <a:avLst/>
          </a:prstGeom>
          <a:ln w="38100" cmpd="dbl">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4751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D80BF0B-3B09-F04A-B4B4-6A197E9CC474}"/>
              </a:ext>
            </a:extLst>
          </p:cNvPr>
          <p:cNvSpPr>
            <a:spLocks noGrp="1"/>
          </p:cNvSpPr>
          <p:nvPr>
            <p:ph type="title"/>
          </p:nvPr>
        </p:nvSpPr>
        <p:spPr>
          <a:xfrm>
            <a:off x="392826" y="375286"/>
            <a:ext cx="10515600" cy="598702"/>
          </a:xfrm>
        </p:spPr>
        <p:txBody>
          <a:bodyPr/>
          <a:lstStyle/>
          <a:p>
            <a:r>
              <a:rPr lang="en-US" dirty="0"/>
              <a:t>Benchmarking [       ] from $50-100MM of ARR</a:t>
            </a:r>
          </a:p>
        </p:txBody>
      </p:sp>
      <p:sp>
        <p:nvSpPr>
          <p:cNvPr id="15" name="Text Placeholder 14">
            <a:extLst>
              <a:ext uri="{FF2B5EF4-FFF2-40B4-BE49-F238E27FC236}">
                <a16:creationId xmlns:a16="http://schemas.microsoft.com/office/drawing/2014/main" id="{401D06D8-D2F8-1B4B-8498-85954692A928}"/>
              </a:ext>
            </a:extLst>
          </p:cNvPr>
          <p:cNvSpPr>
            <a:spLocks noGrp="1"/>
          </p:cNvSpPr>
          <p:nvPr>
            <p:ph type="body" sz="quarter" idx="14"/>
          </p:nvPr>
        </p:nvSpPr>
        <p:spPr>
          <a:xfrm>
            <a:off x="393432" y="6469509"/>
            <a:ext cx="5245609" cy="258582"/>
          </a:xfrm>
        </p:spPr>
        <p:txBody>
          <a:bodyPr/>
          <a:lstStyle/>
          <a:p>
            <a:r>
              <a:rPr lang="en-US" dirty="0"/>
              <a:t>*All values in the above chart are rounded to the nearest 5% for clarity</a:t>
            </a:r>
          </a:p>
        </p:txBody>
      </p:sp>
      <p:graphicFrame>
        <p:nvGraphicFramePr>
          <p:cNvPr id="6" name="Table 3">
            <a:extLst>
              <a:ext uri="{FF2B5EF4-FFF2-40B4-BE49-F238E27FC236}">
                <a16:creationId xmlns:a16="http://schemas.microsoft.com/office/drawing/2014/main" id="{E9AA71A6-0C66-0449-91C5-714216F79087}"/>
              </a:ext>
            </a:extLst>
          </p:cNvPr>
          <p:cNvGraphicFramePr>
            <a:graphicFrameLocks noGrp="1"/>
          </p:cNvGraphicFramePr>
          <p:nvPr>
            <p:extLst>
              <p:ext uri="{D42A27DB-BD31-4B8C-83A1-F6EECF244321}">
                <p14:modId xmlns:p14="http://schemas.microsoft.com/office/powerpoint/2010/main" val="1773550881"/>
              </p:ext>
            </p:extLst>
          </p:nvPr>
        </p:nvGraphicFramePr>
        <p:xfrm>
          <a:off x="399506" y="1272209"/>
          <a:ext cx="11338563" cy="5120641"/>
        </p:xfrm>
        <a:graphic>
          <a:graphicData uri="http://schemas.openxmlformats.org/drawingml/2006/table">
            <a:tbl>
              <a:tblPr firstRow="1" bandRow="1">
                <a:tableStyleId>{5C22544A-7EE6-4342-B048-85BDC9FD1C3A}</a:tableStyleId>
              </a:tblPr>
              <a:tblGrid>
                <a:gridCol w="1143755">
                  <a:extLst>
                    <a:ext uri="{9D8B030D-6E8A-4147-A177-3AD203B41FA5}">
                      <a16:colId xmlns:a16="http://schemas.microsoft.com/office/drawing/2014/main" val="1016895831"/>
                    </a:ext>
                  </a:extLst>
                </a:gridCol>
                <a:gridCol w="1274351">
                  <a:extLst>
                    <a:ext uri="{9D8B030D-6E8A-4147-A177-3AD203B41FA5}">
                      <a16:colId xmlns:a16="http://schemas.microsoft.com/office/drawing/2014/main" val="2233147681"/>
                    </a:ext>
                  </a:extLst>
                </a:gridCol>
                <a:gridCol w="1274351">
                  <a:extLst>
                    <a:ext uri="{9D8B030D-6E8A-4147-A177-3AD203B41FA5}">
                      <a16:colId xmlns:a16="http://schemas.microsoft.com/office/drawing/2014/main" val="3732344099"/>
                    </a:ext>
                  </a:extLst>
                </a:gridCol>
                <a:gridCol w="1274351">
                  <a:extLst>
                    <a:ext uri="{9D8B030D-6E8A-4147-A177-3AD203B41FA5}">
                      <a16:colId xmlns:a16="http://schemas.microsoft.com/office/drawing/2014/main" val="2101504707"/>
                    </a:ext>
                  </a:extLst>
                </a:gridCol>
                <a:gridCol w="1274351">
                  <a:extLst>
                    <a:ext uri="{9D8B030D-6E8A-4147-A177-3AD203B41FA5}">
                      <a16:colId xmlns:a16="http://schemas.microsoft.com/office/drawing/2014/main" val="611912794"/>
                    </a:ext>
                  </a:extLst>
                </a:gridCol>
                <a:gridCol w="1274351">
                  <a:extLst>
                    <a:ext uri="{9D8B030D-6E8A-4147-A177-3AD203B41FA5}">
                      <a16:colId xmlns:a16="http://schemas.microsoft.com/office/drawing/2014/main" val="1885102206"/>
                    </a:ext>
                  </a:extLst>
                </a:gridCol>
                <a:gridCol w="1274351">
                  <a:extLst>
                    <a:ext uri="{9D8B030D-6E8A-4147-A177-3AD203B41FA5}">
                      <a16:colId xmlns:a16="http://schemas.microsoft.com/office/drawing/2014/main" val="272194313"/>
                    </a:ext>
                  </a:extLst>
                </a:gridCol>
                <a:gridCol w="1274351">
                  <a:extLst>
                    <a:ext uri="{9D8B030D-6E8A-4147-A177-3AD203B41FA5}">
                      <a16:colId xmlns:a16="http://schemas.microsoft.com/office/drawing/2014/main" val="2421103528"/>
                    </a:ext>
                  </a:extLst>
                </a:gridCol>
                <a:gridCol w="1274351">
                  <a:extLst>
                    <a:ext uri="{9D8B030D-6E8A-4147-A177-3AD203B41FA5}">
                      <a16:colId xmlns:a16="http://schemas.microsoft.com/office/drawing/2014/main" val="407252886"/>
                    </a:ext>
                  </a:extLst>
                </a:gridCol>
              </a:tblGrid>
              <a:tr h="687066">
                <a:tc>
                  <a:txBody>
                    <a:bodyPr/>
                    <a:lstStyle/>
                    <a:p>
                      <a:pPr algn="ctr"/>
                      <a:endParaRPr lang="en-US" sz="1100" b="0" dirty="0">
                        <a:solidFill>
                          <a:schemeClr val="tx1"/>
                        </a:solidFill>
                        <a:latin typeface="Europa-Regular" panose="02000000000000000000" pitchFamily="2" charset="77"/>
                      </a:endParaRPr>
                    </a:p>
                  </a:txBody>
                  <a:tcPr marL="0" marR="0" anchor="ctr">
                    <a:lnL w="12700" cmpd="sng">
                      <a:noFill/>
                    </a:lnL>
                    <a:lnR w="1905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b="1" dirty="0">
                          <a:solidFill>
                            <a:schemeClr val="tx1"/>
                          </a:solidFill>
                          <a:latin typeface="Europa-Regular" panose="02000000000000000000" pitchFamily="2" charset="77"/>
                        </a:rPr>
                        <a:t>ARR </a:t>
                      </a:r>
                    </a:p>
                    <a:p>
                      <a:pPr algn="ctr"/>
                      <a:r>
                        <a:rPr lang="en-US" sz="1100" b="1" dirty="0">
                          <a:solidFill>
                            <a:schemeClr val="tx1"/>
                          </a:solidFill>
                          <a:latin typeface="Europa-Regular" panose="02000000000000000000" pitchFamily="2" charset="77"/>
                        </a:rPr>
                        <a:t>Growth</a:t>
                      </a: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b="1" dirty="0">
                          <a:solidFill>
                            <a:schemeClr val="tx1"/>
                          </a:solidFill>
                          <a:latin typeface="Europa-Regular" panose="02000000000000000000" pitchFamily="2" charset="77"/>
                        </a:rPr>
                        <a:t>Net </a:t>
                      </a:r>
                      <a:br>
                        <a:rPr lang="en-US" sz="1100" b="1" dirty="0">
                          <a:solidFill>
                            <a:schemeClr val="tx1"/>
                          </a:solidFill>
                          <a:latin typeface="Europa-Regular" panose="02000000000000000000" pitchFamily="2" charset="77"/>
                        </a:rPr>
                      </a:br>
                      <a:r>
                        <a:rPr lang="en-US" sz="1100" b="1" dirty="0">
                          <a:solidFill>
                            <a:schemeClr val="tx1"/>
                          </a:solidFill>
                          <a:latin typeface="Europa-Regular" panose="02000000000000000000" pitchFamily="2" charset="77"/>
                        </a:rPr>
                        <a:t>Retention</a:t>
                      </a: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b="1" dirty="0">
                          <a:solidFill>
                            <a:schemeClr val="tx1"/>
                          </a:solidFill>
                          <a:latin typeface="Europa-Regular" panose="02000000000000000000" pitchFamily="2" charset="77"/>
                        </a:rPr>
                        <a:t>Gross </a:t>
                      </a:r>
                      <a:br>
                        <a:rPr lang="en-US" sz="1100" b="1" dirty="0">
                          <a:solidFill>
                            <a:schemeClr val="tx1"/>
                          </a:solidFill>
                          <a:latin typeface="Europa-Regular" panose="02000000000000000000" pitchFamily="2" charset="77"/>
                        </a:rPr>
                      </a:br>
                      <a:r>
                        <a:rPr lang="en-US" sz="1100" b="1" dirty="0">
                          <a:solidFill>
                            <a:schemeClr val="tx1"/>
                          </a:solidFill>
                          <a:latin typeface="Europa-Regular" panose="02000000000000000000" pitchFamily="2" charset="77"/>
                        </a:rPr>
                        <a:t>Retention</a:t>
                      </a: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b="1" dirty="0">
                          <a:solidFill>
                            <a:schemeClr val="tx1"/>
                          </a:solidFill>
                          <a:latin typeface="Europa-Regular" panose="02000000000000000000" pitchFamily="2" charset="77"/>
                        </a:rPr>
                        <a:t>Gross </a:t>
                      </a:r>
                      <a:br>
                        <a:rPr lang="en-US" sz="1100" b="1" dirty="0">
                          <a:solidFill>
                            <a:schemeClr val="tx1"/>
                          </a:solidFill>
                          <a:latin typeface="Europa-Regular" panose="02000000000000000000" pitchFamily="2" charset="77"/>
                        </a:rPr>
                      </a:br>
                      <a:r>
                        <a:rPr lang="en-US" sz="1100" b="1" dirty="0">
                          <a:solidFill>
                            <a:schemeClr val="tx1"/>
                          </a:solidFill>
                          <a:latin typeface="Europa-Regular" panose="02000000000000000000" pitchFamily="2" charset="77"/>
                        </a:rPr>
                        <a:t>Margin</a:t>
                      </a: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b="1" dirty="0">
                          <a:solidFill>
                            <a:schemeClr val="tx1"/>
                          </a:solidFill>
                          <a:latin typeface="Europa-Regular" panose="02000000000000000000" pitchFamily="2" charset="77"/>
                        </a:rPr>
                        <a:t>S&amp;M </a:t>
                      </a:r>
                      <a:br>
                        <a:rPr lang="en-US" sz="1100" b="1" dirty="0">
                          <a:solidFill>
                            <a:schemeClr val="tx1"/>
                          </a:solidFill>
                          <a:latin typeface="Europa-Regular" panose="02000000000000000000" pitchFamily="2" charset="77"/>
                        </a:rPr>
                      </a:br>
                      <a:r>
                        <a:rPr lang="en-US" sz="1100" b="1" dirty="0">
                          <a:solidFill>
                            <a:schemeClr val="tx1"/>
                          </a:solidFill>
                          <a:latin typeface="Europa-Regular" panose="02000000000000000000" pitchFamily="2" charset="77"/>
                        </a:rPr>
                        <a:t>% Revenue</a:t>
                      </a: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b="1" dirty="0">
                          <a:solidFill>
                            <a:schemeClr val="tx1"/>
                          </a:solidFill>
                          <a:latin typeface="Europa-Regular" panose="02000000000000000000" pitchFamily="2" charset="77"/>
                        </a:rPr>
                        <a:t>R&amp;D </a:t>
                      </a:r>
                      <a:br>
                        <a:rPr lang="en-US" sz="1100" b="1" dirty="0">
                          <a:solidFill>
                            <a:schemeClr val="tx1"/>
                          </a:solidFill>
                          <a:latin typeface="Europa-Regular" panose="02000000000000000000" pitchFamily="2" charset="77"/>
                        </a:rPr>
                      </a:br>
                      <a:r>
                        <a:rPr lang="en-US" sz="1100" b="1" dirty="0">
                          <a:solidFill>
                            <a:schemeClr val="tx1"/>
                          </a:solidFill>
                          <a:latin typeface="Europa-Regular" panose="02000000000000000000" pitchFamily="2" charset="77"/>
                        </a:rPr>
                        <a:t>% Revenue</a:t>
                      </a: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b="1" dirty="0">
                          <a:solidFill>
                            <a:schemeClr val="tx1"/>
                          </a:solidFill>
                          <a:latin typeface="Europa-Regular" panose="02000000000000000000" pitchFamily="2" charset="77"/>
                        </a:rPr>
                        <a:t>G&amp;A </a:t>
                      </a:r>
                      <a:br>
                        <a:rPr lang="en-US" sz="1100" b="1" dirty="0">
                          <a:solidFill>
                            <a:schemeClr val="tx1"/>
                          </a:solidFill>
                          <a:latin typeface="Europa-Regular" panose="02000000000000000000" pitchFamily="2" charset="77"/>
                        </a:rPr>
                      </a:br>
                      <a:r>
                        <a:rPr lang="en-US" sz="1100" b="1" dirty="0">
                          <a:solidFill>
                            <a:schemeClr val="tx1"/>
                          </a:solidFill>
                          <a:latin typeface="Europa-Regular" panose="02000000000000000000" pitchFamily="2" charset="77"/>
                        </a:rPr>
                        <a:t>% Revenue</a:t>
                      </a: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b="1" dirty="0">
                          <a:solidFill>
                            <a:schemeClr val="tx1"/>
                          </a:solidFill>
                          <a:latin typeface="Europa-Regular" panose="02000000000000000000" pitchFamily="2" charset="77"/>
                        </a:rPr>
                        <a:t>FCF</a:t>
                      </a:r>
                    </a:p>
                    <a:p>
                      <a:pPr algn="ctr"/>
                      <a:r>
                        <a:rPr lang="en-US" sz="1100" b="1" dirty="0">
                          <a:solidFill>
                            <a:schemeClr val="tx1"/>
                          </a:solidFill>
                          <a:latin typeface="Europa-Regular" panose="02000000000000000000" pitchFamily="2" charset="77"/>
                        </a:rPr>
                        <a:t>Margin</a:t>
                      </a: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22505508"/>
                  </a:ext>
                </a:extLst>
              </a:tr>
              <a:tr h="886715">
                <a:tc>
                  <a:txBody>
                    <a:bodyPr/>
                    <a:lstStyle/>
                    <a:p>
                      <a:pPr algn="ctr"/>
                      <a:r>
                        <a:rPr lang="en-US" sz="1100" b="1" dirty="0">
                          <a:solidFill>
                            <a:schemeClr val="bg1"/>
                          </a:solidFill>
                          <a:latin typeface="Europa-Bold" panose="02000000000000000000" pitchFamily="2" charset="77"/>
                        </a:rPr>
                        <a:t>[ Add Your Logo Here ]</a:t>
                      </a: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400" b="1" dirty="0">
                          <a:solidFill>
                            <a:srgbClr val="015089"/>
                          </a:solidFill>
                          <a:latin typeface="Europa-Bold" panose="02000000000000000000" pitchFamily="2" charset="77"/>
                        </a:rPr>
                        <a:t>[ ]%</a:t>
                      </a:r>
                    </a:p>
                  </a:txBody>
                  <a:tcPr anchor="ctr">
                    <a:lnL w="12700" cap="flat" cmpd="sng" algn="ctr">
                      <a:solidFill>
                        <a:schemeClr val="tx1"/>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15089">
                        <a:alpha val="12478"/>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015089"/>
                          </a:solidFill>
                          <a:latin typeface="Europa-Bold" panose="02000000000000000000" pitchFamily="2" charset="77"/>
                        </a:rPr>
                        <a:t>[ ]%</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15089">
                        <a:alpha val="12478"/>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015089"/>
                          </a:solidFill>
                          <a:latin typeface="Europa-Bold" panose="02000000000000000000" pitchFamily="2" charset="77"/>
                        </a:rPr>
                        <a:t>[ ]%</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15089">
                        <a:alpha val="12478"/>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015089"/>
                          </a:solidFill>
                          <a:latin typeface="Europa-Bold" panose="02000000000000000000" pitchFamily="2" charset="77"/>
                        </a:rPr>
                        <a:t>[ ]%</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15089">
                        <a:alpha val="12478"/>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015089"/>
                          </a:solidFill>
                          <a:latin typeface="Europa-Bold" panose="02000000000000000000" pitchFamily="2" charset="77"/>
                        </a:rPr>
                        <a:t>[ ]%</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15089">
                        <a:alpha val="12478"/>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015089"/>
                          </a:solidFill>
                          <a:latin typeface="Europa-Bold" panose="02000000000000000000" pitchFamily="2" charset="77"/>
                        </a:rPr>
                        <a:t>[ ]%</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15089">
                        <a:alpha val="12478"/>
                      </a:srgbClr>
                    </a:solidFill>
                  </a:tcPr>
                </a:tc>
                <a:tc>
                  <a:txBody>
                    <a:bodyPr/>
                    <a:lstStyle/>
                    <a:p>
                      <a:pPr algn="ctr"/>
                      <a:r>
                        <a:rPr lang="en-US" sz="1400" b="1" dirty="0">
                          <a:solidFill>
                            <a:srgbClr val="015089"/>
                          </a:solidFill>
                          <a:latin typeface="Europa-Bold" panose="02000000000000000000" pitchFamily="2" charset="77"/>
                        </a:rPr>
                        <a:t>[ ]%</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15089">
                        <a:alpha val="12478"/>
                      </a:srgbClr>
                    </a:solidFill>
                  </a:tcPr>
                </a:tc>
                <a:tc>
                  <a:txBody>
                    <a:bodyPr/>
                    <a:lstStyle/>
                    <a:p>
                      <a:pPr algn="ctr"/>
                      <a:r>
                        <a:rPr lang="en-US" sz="1400" b="1" dirty="0">
                          <a:solidFill>
                            <a:srgbClr val="015089"/>
                          </a:solidFill>
                          <a:latin typeface="Europa-Bold" panose="02000000000000000000" pitchFamily="2" charset="77"/>
                        </a:rPr>
                        <a:t>[ ]%</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15089">
                        <a:alpha val="12478"/>
                      </a:srgbClr>
                    </a:solidFill>
                  </a:tcPr>
                </a:tc>
                <a:extLst>
                  <a:ext uri="{0D108BD9-81ED-4DB2-BD59-A6C34878D82A}">
                    <a16:rowId xmlns:a16="http://schemas.microsoft.com/office/drawing/2014/main" val="2376883164"/>
                  </a:ext>
                </a:extLst>
              </a:tr>
              <a:tr h="886715">
                <a:tc>
                  <a:txBody>
                    <a:bodyPr/>
                    <a:lstStyle/>
                    <a:p>
                      <a:pPr algn="ctr"/>
                      <a:r>
                        <a:rPr lang="en-US" sz="1100" b="1" dirty="0">
                          <a:solidFill>
                            <a:schemeClr val="bg1"/>
                          </a:solidFill>
                          <a:latin typeface="Europa-Bold" panose="02000000000000000000" pitchFamily="2" charset="77"/>
                        </a:rPr>
                        <a:t>Average</a:t>
                      </a: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400" b="1" dirty="0">
                          <a:solidFill>
                            <a:srgbClr val="015089"/>
                          </a:solidFill>
                          <a:latin typeface="Europa-Bold" panose="02000000000000000000" pitchFamily="2" charset="77"/>
                        </a:rPr>
                        <a:t>60%</a:t>
                      </a:r>
                    </a:p>
                  </a:txBody>
                  <a:tcPr anchor="ctr">
                    <a:lnL w="12700" cap="flat" cmpd="sng" algn="ctr">
                      <a:solidFill>
                        <a:schemeClr val="tx1"/>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15089">
                        <a:alpha val="12478"/>
                      </a:srgbClr>
                    </a:solidFill>
                  </a:tcPr>
                </a:tc>
                <a:tc>
                  <a:txBody>
                    <a:bodyPr/>
                    <a:lstStyle/>
                    <a:p>
                      <a:pPr algn="ctr"/>
                      <a:r>
                        <a:rPr lang="en-US" sz="1400" b="1" dirty="0">
                          <a:solidFill>
                            <a:srgbClr val="015089"/>
                          </a:solidFill>
                          <a:latin typeface="Europa-Bold" panose="02000000000000000000" pitchFamily="2" charset="77"/>
                        </a:rPr>
                        <a:t>120%</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15089">
                        <a:alpha val="12478"/>
                      </a:srgbClr>
                    </a:solidFill>
                  </a:tcPr>
                </a:tc>
                <a:tc>
                  <a:txBody>
                    <a:bodyPr/>
                    <a:lstStyle/>
                    <a:p>
                      <a:pPr algn="ctr"/>
                      <a:r>
                        <a:rPr lang="en-US" sz="1400" b="1" dirty="0">
                          <a:solidFill>
                            <a:srgbClr val="015089"/>
                          </a:solidFill>
                          <a:latin typeface="Europa-Bold" panose="02000000000000000000" pitchFamily="2" charset="77"/>
                        </a:rPr>
                        <a:t>90%</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15089">
                        <a:alpha val="12478"/>
                      </a:srgbClr>
                    </a:solidFill>
                  </a:tcPr>
                </a:tc>
                <a:tc>
                  <a:txBody>
                    <a:bodyPr/>
                    <a:lstStyle/>
                    <a:p>
                      <a:pPr algn="ctr"/>
                      <a:r>
                        <a:rPr lang="en-US" sz="1400" b="1" dirty="0">
                          <a:solidFill>
                            <a:srgbClr val="015089"/>
                          </a:solidFill>
                          <a:latin typeface="Europa-Bold" panose="02000000000000000000" pitchFamily="2" charset="77"/>
                        </a:rPr>
                        <a:t>65%</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15089">
                        <a:alpha val="12478"/>
                      </a:srgbClr>
                    </a:solidFill>
                  </a:tcPr>
                </a:tc>
                <a:tc>
                  <a:txBody>
                    <a:bodyPr/>
                    <a:lstStyle/>
                    <a:p>
                      <a:pPr algn="ctr"/>
                      <a:r>
                        <a:rPr lang="en-US" sz="1400" b="1" dirty="0">
                          <a:solidFill>
                            <a:srgbClr val="015089"/>
                          </a:solidFill>
                          <a:latin typeface="Europa-Bold" panose="02000000000000000000" pitchFamily="2" charset="77"/>
                        </a:rPr>
                        <a:t>60%</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15089">
                        <a:alpha val="12478"/>
                      </a:srgbClr>
                    </a:solidFill>
                  </a:tcPr>
                </a:tc>
                <a:tc>
                  <a:txBody>
                    <a:bodyPr/>
                    <a:lstStyle/>
                    <a:p>
                      <a:pPr algn="ctr"/>
                      <a:r>
                        <a:rPr lang="en-US" sz="1400" b="1" dirty="0">
                          <a:solidFill>
                            <a:srgbClr val="015089"/>
                          </a:solidFill>
                          <a:latin typeface="Europa-Bold" panose="02000000000000000000" pitchFamily="2" charset="77"/>
                        </a:rPr>
                        <a:t>30%</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15089">
                        <a:alpha val="12478"/>
                      </a:srgbClr>
                    </a:solidFill>
                  </a:tcPr>
                </a:tc>
                <a:tc>
                  <a:txBody>
                    <a:bodyPr/>
                    <a:lstStyle/>
                    <a:p>
                      <a:pPr algn="ctr"/>
                      <a:r>
                        <a:rPr lang="en-US" sz="1400" b="1" dirty="0">
                          <a:solidFill>
                            <a:srgbClr val="015089"/>
                          </a:solidFill>
                          <a:latin typeface="Europa-Bold" panose="02000000000000000000" pitchFamily="2" charset="77"/>
                        </a:rPr>
                        <a:t>20%</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15089">
                        <a:alpha val="12478"/>
                      </a:srgbClr>
                    </a:solidFill>
                  </a:tcPr>
                </a:tc>
                <a:tc>
                  <a:txBody>
                    <a:bodyPr/>
                    <a:lstStyle/>
                    <a:p>
                      <a:pPr algn="ctr"/>
                      <a:r>
                        <a:rPr lang="en-US" sz="1400" b="1" dirty="0">
                          <a:solidFill>
                            <a:srgbClr val="015089"/>
                          </a:solidFill>
                          <a:latin typeface="Europa-Bold" panose="02000000000000000000" pitchFamily="2" charset="77"/>
                        </a:rPr>
                        <a:t>-40%</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15089">
                        <a:alpha val="12478"/>
                      </a:srgbClr>
                    </a:solidFill>
                  </a:tcPr>
                </a:tc>
                <a:extLst>
                  <a:ext uri="{0D108BD9-81ED-4DB2-BD59-A6C34878D82A}">
                    <a16:rowId xmlns:a16="http://schemas.microsoft.com/office/drawing/2014/main" val="1784177567"/>
                  </a:ext>
                </a:extLst>
              </a:tr>
              <a:tr h="886715">
                <a:tc>
                  <a:txBody>
                    <a:bodyPr/>
                    <a:lstStyle/>
                    <a:p>
                      <a:pPr algn="ctr"/>
                      <a:r>
                        <a:rPr lang="en-US" sz="1100" dirty="0">
                          <a:solidFill>
                            <a:schemeClr val="bg1"/>
                          </a:solidFill>
                          <a:latin typeface="Europa-Bold" panose="02000000000000000000" pitchFamily="2" charset="77"/>
                        </a:rPr>
                        <a:t>Top </a:t>
                      </a:r>
                      <a:br>
                        <a:rPr lang="en-US" sz="1100" dirty="0">
                          <a:solidFill>
                            <a:schemeClr val="bg1"/>
                          </a:solidFill>
                          <a:latin typeface="Europa-Bold" panose="02000000000000000000" pitchFamily="2" charset="77"/>
                        </a:rPr>
                      </a:br>
                      <a:r>
                        <a:rPr lang="en-US" sz="1100" dirty="0">
                          <a:solidFill>
                            <a:schemeClr val="bg1"/>
                          </a:solidFill>
                          <a:latin typeface="Europa-Bold" panose="02000000000000000000" pitchFamily="2" charset="77"/>
                        </a:rPr>
                        <a:t>Quartile</a:t>
                      </a:r>
                    </a:p>
                  </a:txBody>
                  <a:tcPr marL="0" marR="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400" dirty="0">
                          <a:solidFill>
                            <a:srgbClr val="6695B7"/>
                          </a:solidFill>
                          <a:latin typeface="Europa-Bold" panose="02000000000000000000" pitchFamily="2" charset="77"/>
                        </a:rPr>
                        <a:t>80%+</a:t>
                      </a:r>
                    </a:p>
                  </a:txBody>
                  <a:tcPr anchor="ctr">
                    <a:lnL w="12700" cap="flat" cmpd="sng" algn="ctr">
                      <a:solidFill>
                        <a:schemeClr val="tx1"/>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rgbClr val="6695B7"/>
                          </a:solidFill>
                          <a:latin typeface="Europa-Bold" panose="02000000000000000000" pitchFamily="2" charset="77"/>
                        </a:rPr>
                        <a:t>135%+</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rgbClr val="6695B7"/>
                          </a:solidFill>
                          <a:latin typeface="Europa-Bold" panose="02000000000000000000" pitchFamily="2" charset="77"/>
                        </a:rPr>
                        <a:t>95%+</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rgbClr val="6695B7"/>
                          </a:solidFill>
                          <a:latin typeface="Europa-Bold" panose="02000000000000000000" pitchFamily="2" charset="77"/>
                        </a:rPr>
                        <a:t>80%+</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rgbClr val="6695B7"/>
                          </a:solidFill>
                          <a:latin typeface="Europa-Bold" panose="02000000000000000000" pitchFamily="2" charset="77"/>
                        </a:rPr>
                        <a:t>&lt;45%</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rgbClr val="6695B7"/>
                          </a:solidFill>
                          <a:latin typeface="Europa-Bold" panose="02000000000000000000" pitchFamily="2" charset="77"/>
                        </a:rPr>
                        <a:t>&lt;25%</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rgbClr val="6695B7"/>
                          </a:solidFill>
                          <a:latin typeface="Europa-Bold" panose="02000000000000000000" pitchFamily="2" charset="77"/>
                        </a:rPr>
                        <a:t>&lt;15%</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rgbClr val="6695B7"/>
                          </a:solidFill>
                          <a:latin typeface="Europa-Bold" panose="02000000000000000000" pitchFamily="2" charset="77"/>
                        </a:rPr>
                        <a:t>-25%+</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13114500"/>
                  </a:ext>
                </a:extLst>
              </a:tr>
              <a:tr h="886715">
                <a:tc>
                  <a:txBody>
                    <a:bodyPr/>
                    <a:lstStyle/>
                    <a:p>
                      <a:pPr algn="ctr"/>
                      <a:r>
                        <a:rPr lang="en-US" sz="1100" dirty="0">
                          <a:solidFill>
                            <a:schemeClr val="bg1"/>
                          </a:solidFill>
                          <a:latin typeface="Europa-Bold" panose="02000000000000000000" pitchFamily="2" charset="77"/>
                        </a:rPr>
                        <a:t>Middle</a:t>
                      </a:r>
                    </a:p>
                    <a:p>
                      <a:pPr algn="ctr"/>
                      <a:r>
                        <a:rPr lang="en-US" sz="1100" dirty="0">
                          <a:solidFill>
                            <a:schemeClr val="bg1"/>
                          </a:solidFill>
                          <a:latin typeface="Europa-Bold" panose="02000000000000000000" pitchFamily="2" charset="77"/>
                        </a:rPr>
                        <a:t>50%</a:t>
                      </a:r>
                    </a:p>
                  </a:txBody>
                  <a:tcPr marL="0" marR="0" anchor="ctr">
                    <a:lnL w="12700" cmpd="sng">
                      <a:noFill/>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400" dirty="0">
                          <a:solidFill>
                            <a:srgbClr val="6695B7"/>
                          </a:solidFill>
                          <a:latin typeface="Europa-Bold" panose="02000000000000000000" pitchFamily="2" charset="77"/>
                        </a:rPr>
                        <a:t>40-</a:t>
                      </a:r>
                    </a:p>
                    <a:p>
                      <a:pPr algn="ctr"/>
                      <a:r>
                        <a:rPr lang="en-US" sz="1400" dirty="0">
                          <a:solidFill>
                            <a:srgbClr val="6695B7"/>
                          </a:solidFill>
                          <a:latin typeface="Europa-Bold" panose="02000000000000000000" pitchFamily="2" charset="77"/>
                        </a:rPr>
                        <a:t>80%</a:t>
                      </a:r>
                    </a:p>
                  </a:txBody>
                  <a:tcPr anchor="ctr">
                    <a:lnL w="12700" cap="flat" cmpd="sng" algn="ctr">
                      <a:solidFill>
                        <a:schemeClr val="tx1"/>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rgbClr val="6695B7"/>
                          </a:solidFill>
                          <a:latin typeface="Europa-Bold" panose="02000000000000000000" pitchFamily="2" charset="77"/>
                        </a:rPr>
                        <a:t>105-</a:t>
                      </a:r>
                    </a:p>
                    <a:p>
                      <a:pPr algn="ctr"/>
                      <a:r>
                        <a:rPr lang="en-US" sz="1400" dirty="0">
                          <a:solidFill>
                            <a:srgbClr val="6695B7"/>
                          </a:solidFill>
                          <a:latin typeface="Europa-Bold" panose="02000000000000000000" pitchFamily="2" charset="77"/>
                        </a:rPr>
                        <a:t>135%</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rgbClr val="6695B7"/>
                          </a:solidFill>
                          <a:latin typeface="Europa-Bold" panose="02000000000000000000" pitchFamily="2" charset="77"/>
                        </a:rPr>
                        <a:t>85-</a:t>
                      </a:r>
                    </a:p>
                    <a:p>
                      <a:pPr algn="ctr"/>
                      <a:r>
                        <a:rPr lang="en-US" sz="1400" dirty="0">
                          <a:solidFill>
                            <a:srgbClr val="6695B7"/>
                          </a:solidFill>
                          <a:latin typeface="Europa-Bold" panose="02000000000000000000" pitchFamily="2" charset="77"/>
                        </a:rPr>
                        <a:t>95%</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rgbClr val="6695B7"/>
                          </a:solidFill>
                          <a:latin typeface="Europa-Bold" panose="02000000000000000000" pitchFamily="2" charset="77"/>
                        </a:rPr>
                        <a:t>60-</a:t>
                      </a:r>
                    </a:p>
                    <a:p>
                      <a:pPr algn="ctr"/>
                      <a:r>
                        <a:rPr lang="en-US" sz="1400" dirty="0">
                          <a:solidFill>
                            <a:srgbClr val="6695B7"/>
                          </a:solidFill>
                          <a:latin typeface="Europa-Bold" panose="02000000000000000000" pitchFamily="2" charset="77"/>
                        </a:rPr>
                        <a:t>80%</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rgbClr val="6695B7"/>
                          </a:solidFill>
                          <a:latin typeface="Europa-Bold" panose="02000000000000000000" pitchFamily="2" charset="77"/>
                        </a:rPr>
                        <a:t>45-</a:t>
                      </a:r>
                    </a:p>
                    <a:p>
                      <a:pPr algn="ctr"/>
                      <a:r>
                        <a:rPr lang="en-US" sz="1400" dirty="0">
                          <a:solidFill>
                            <a:srgbClr val="6695B7"/>
                          </a:solidFill>
                          <a:latin typeface="Europa-Bold" panose="02000000000000000000" pitchFamily="2" charset="77"/>
                        </a:rPr>
                        <a:t>70%</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rgbClr val="6695B7"/>
                          </a:solidFill>
                          <a:latin typeface="Europa-Bold" panose="02000000000000000000" pitchFamily="2" charset="77"/>
                        </a:rPr>
                        <a:t>25-</a:t>
                      </a:r>
                    </a:p>
                    <a:p>
                      <a:pPr algn="ctr"/>
                      <a:r>
                        <a:rPr lang="en-US" sz="1400" dirty="0">
                          <a:solidFill>
                            <a:srgbClr val="6695B7"/>
                          </a:solidFill>
                          <a:latin typeface="Europa-Bold" panose="02000000000000000000" pitchFamily="2" charset="77"/>
                        </a:rPr>
                        <a:t>35%</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rgbClr val="6695B7"/>
                          </a:solidFill>
                          <a:latin typeface="Europa-Bold" panose="02000000000000000000" pitchFamily="2" charset="77"/>
                        </a:rPr>
                        <a:t>15-</a:t>
                      </a:r>
                    </a:p>
                    <a:p>
                      <a:pPr algn="ctr"/>
                      <a:r>
                        <a:rPr lang="en-US" sz="1400" dirty="0">
                          <a:solidFill>
                            <a:srgbClr val="6695B7"/>
                          </a:solidFill>
                          <a:latin typeface="Europa-Bold" panose="02000000000000000000" pitchFamily="2" charset="77"/>
                        </a:rPr>
                        <a:t>25%</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rgbClr val="6695B7"/>
                          </a:solidFill>
                          <a:latin typeface="Europa-Bold" panose="02000000000000000000" pitchFamily="2" charset="77"/>
                        </a:rPr>
                        <a:t>-50-</a:t>
                      </a:r>
                    </a:p>
                    <a:p>
                      <a:pPr algn="ctr"/>
                      <a:r>
                        <a:rPr lang="en-US" sz="1400" dirty="0">
                          <a:solidFill>
                            <a:srgbClr val="6695B7"/>
                          </a:solidFill>
                          <a:latin typeface="Europa-Bold" panose="02000000000000000000" pitchFamily="2" charset="77"/>
                        </a:rPr>
                        <a:t>-25%</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38380964"/>
                  </a:ext>
                </a:extLst>
              </a:tr>
              <a:tr h="886715">
                <a:tc>
                  <a:txBody>
                    <a:bodyPr/>
                    <a:lstStyle/>
                    <a:p>
                      <a:pPr algn="ctr"/>
                      <a:r>
                        <a:rPr lang="en-US" sz="1100" dirty="0">
                          <a:solidFill>
                            <a:schemeClr val="bg1"/>
                          </a:solidFill>
                          <a:latin typeface="Europa-Bold" panose="02000000000000000000" pitchFamily="2" charset="77"/>
                        </a:rPr>
                        <a:t>Bottom Quartile</a:t>
                      </a:r>
                    </a:p>
                  </a:txBody>
                  <a:tcPr marL="0" marR="0" anchor="ctr">
                    <a:lnL w="12700" cmpd="sng">
                      <a:noFill/>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1"/>
                    </a:solidFill>
                  </a:tcPr>
                </a:tc>
                <a:tc>
                  <a:txBody>
                    <a:bodyPr/>
                    <a:lstStyle/>
                    <a:p>
                      <a:pPr algn="ctr"/>
                      <a:r>
                        <a:rPr lang="en-US" sz="1400" dirty="0">
                          <a:solidFill>
                            <a:srgbClr val="6695B7"/>
                          </a:solidFill>
                          <a:latin typeface="Europa-Bold" panose="02000000000000000000" pitchFamily="2" charset="77"/>
                        </a:rPr>
                        <a:t>&lt;40%</a:t>
                      </a:r>
                    </a:p>
                  </a:txBody>
                  <a:tcPr anchor="ctr">
                    <a:lnL w="12700" cap="flat" cmpd="sng" algn="ctr">
                      <a:solidFill>
                        <a:schemeClr val="tx1"/>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400" dirty="0">
                          <a:solidFill>
                            <a:srgbClr val="6695B7"/>
                          </a:solidFill>
                          <a:latin typeface="Europa-Bold" panose="02000000000000000000" pitchFamily="2" charset="77"/>
                        </a:rPr>
                        <a:t>&lt;105%</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400" dirty="0">
                          <a:solidFill>
                            <a:srgbClr val="6695B7"/>
                          </a:solidFill>
                          <a:latin typeface="Europa-Bold" panose="02000000000000000000" pitchFamily="2" charset="77"/>
                        </a:rPr>
                        <a:t>&lt;85%</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400" dirty="0">
                          <a:solidFill>
                            <a:srgbClr val="6695B7"/>
                          </a:solidFill>
                          <a:latin typeface="Europa-Bold" panose="02000000000000000000" pitchFamily="2" charset="77"/>
                        </a:rPr>
                        <a:t>&lt;60%</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400" dirty="0">
                          <a:solidFill>
                            <a:srgbClr val="6695B7"/>
                          </a:solidFill>
                          <a:latin typeface="Europa-Bold" panose="02000000000000000000" pitchFamily="2" charset="77"/>
                        </a:rPr>
                        <a:t>70%+</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400" dirty="0">
                          <a:solidFill>
                            <a:srgbClr val="6695B7"/>
                          </a:solidFill>
                          <a:latin typeface="Europa-Bold" panose="02000000000000000000" pitchFamily="2" charset="77"/>
                        </a:rPr>
                        <a:t>35%+</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400" dirty="0">
                          <a:solidFill>
                            <a:srgbClr val="6695B7"/>
                          </a:solidFill>
                          <a:latin typeface="Europa-Bold" panose="02000000000000000000" pitchFamily="2" charset="77"/>
                        </a:rPr>
                        <a:t>25%+</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400" dirty="0">
                          <a:solidFill>
                            <a:srgbClr val="6695B7"/>
                          </a:solidFill>
                          <a:latin typeface="Europa-Bold" panose="02000000000000000000" pitchFamily="2" charset="77"/>
                        </a:rPr>
                        <a:t>&lt;-50%</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55116004"/>
                  </a:ext>
                </a:extLst>
              </a:tr>
            </a:tbl>
          </a:graphicData>
        </a:graphic>
      </p:graphicFrame>
      <p:sp>
        <p:nvSpPr>
          <p:cNvPr id="5" name="TextBox 4">
            <a:extLst>
              <a:ext uri="{FF2B5EF4-FFF2-40B4-BE49-F238E27FC236}">
                <a16:creationId xmlns:a16="http://schemas.microsoft.com/office/drawing/2014/main" id="{0FA34EAB-3002-0049-BF85-C5FE5CF26DF4}"/>
              </a:ext>
            </a:extLst>
          </p:cNvPr>
          <p:cNvSpPr txBox="1"/>
          <p:nvPr/>
        </p:nvSpPr>
        <p:spPr>
          <a:xfrm>
            <a:off x="10392412" y="142421"/>
            <a:ext cx="1406762" cy="954107"/>
          </a:xfrm>
          <a:prstGeom prst="rect">
            <a:avLst/>
          </a:prstGeom>
          <a:noFill/>
          <a:ln w="38100">
            <a:solidFill>
              <a:schemeClr val="accent2"/>
            </a:solidFill>
            <a:prstDash val="dash"/>
          </a:ln>
        </p:spPr>
        <p:txBody>
          <a:bodyPr wrap="square" rtlCol="0">
            <a:spAutoFit/>
          </a:bodyPr>
          <a:lstStyle/>
          <a:p>
            <a:pPr algn="ctr"/>
            <a:endParaRPr lang="en-US" sz="1400" dirty="0"/>
          </a:p>
          <a:p>
            <a:pPr algn="ctr"/>
            <a:r>
              <a:rPr lang="en-US" sz="1400" dirty="0"/>
              <a:t>Put this box over your metrics</a:t>
            </a:r>
          </a:p>
          <a:p>
            <a:pPr algn="ctr"/>
            <a:endParaRPr lang="en-US" sz="1400" dirty="0"/>
          </a:p>
        </p:txBody>
      </p:sp>
      <p:sp>
        <p:nvSpPr>
          <p:cNvPr id="7" name="TextBox 6">
            <a:extLst>
              <a:ext uri="{FF2B5EF4-FFF2-40B4-BE49-F238E27FC236}">
                <a16:creationId xmlns:a16="http://schemas.microsoft.com/office/drawing/2014/main" id="{F5E6A886-4D75-9B48-A0F5-040D663F05FF}"/>
              </a:ext>
            </a:extLst>
          </p:cNvPr>
          <p:cNvSpPr txBox="1"/>
          <p:nvPr/>
        </p:nvSpPr>
        <p:spPr>
          <a:xfrm>
            <a:off x="392826" y="945631"/>
            <a:ext cx="1907922" cy="307777"/>
          </a:xfrm>
          <a:prstGeom prst="rect">
            <a:avLst/>
          </a:prstGeom>
          <a:noFill/>
          <a:ln w="38100">
            <a:solidFill>
              <a:srgbClr val="C00000"/>
            </a:solidFill>
            <a:prstDash val="dash"/>
          </a:ln>
        </p:spPr>
        <p:txBody>
          <a:bodyPr wrap="square" rtlCol="0">
            <a:spAutoFit/>
          </a:bodyPr>
          <a:lstStyle/>
          <a:p>
            <a:pPr algn="ctr"/>
            <a:r>
              <a:rPr lang="en-US" sz="1400" dirty="0">
                <a:solidFill>
                  <a:srgbClr val="C00000"/>
                </a:solidFill>
              </a:rPr>
              <a:t>Add your metrics</a:t>
            </a:r>
          </a:p>
        </p:txBody>
      </p:sp>
      <p:cxnSp>
        <p:nvCxnSpPr>
          <p:cNvPr id="8" name="Straight Arrow Connector 7">
            <a:extLst>
              <a:ext uri="{FF2B5EF4-FFF2-40B4-BE49-F238E27FC236}">
                <a16:creationId xmlns:a16="http://schemas.microsoft.com/office/drawing/2014/main" id="{BBE1F6A6-B530-E545-8A49-B8B89D9C0B9A}"/>
              </a:ext>
            </a:extLst>
          </p:cNvPr>
          <p:cNvCxnSpPr/>
          <p:nvPr/>
        </p:nvCxnSpPr>
        <p:spPr>
          <a:xfrm>
            <a:off x="870155" y="1356852"/>
            <a:ext cx="476632" cy="442451"/>
          </a:xfrm>
          <a:prstGeom prst="straightConnector1">
            <a:avLst/>
          </a:prstGeom>
          <a:ln w="38100" cmpd="dbl">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1756494"/>
      </p:ext>
    </p:extLst>
  </p:cSld>
  <p:clrMapOvr>
    <a:masterClrMapping/>
  </p:clrMapOvr>
</p:sld>
</file>

<file path=ppt/theme/theme1.xml><?xml version="1.0" encoding="utf-8"?>
<a:theme xmlns:a="http://schemas.openxmlformats.org/drawingml/2006/main" name="Office Theme">
  <a:themeElements>
    <a:clrScheme name="Bessemer 1">
      <a:dk1>
        <a:srgbClr val="014F88"/>
      </a:dk1>
      <a:lt1>
        <a:srgbClr val="FFFFFF"/>
      </a:lt1>
      <a:dk2>
        <a:srgbClr val="014F88"/>
      </a:dk2>
      <a:lt2>
        <a:srgbClr val="FFFFFF"/>
      </a:lt2>
      <a:accent1>
        <a:srgbClr val="014F88"/>
      </a:accent1>
      <a:accent2>
        <a:srgbClr val="F4A601"/>
      </a:accent2>
      <a:accent3>
        <a:srgbClr val="A5AE71"/>
      </a:accent3>
      <a:accent4>
        <a:srgbClr val="6695B7"/>
      </a:accent4>
      <a:accent5>
        <a:srgbClr val="A8C0B0"/>
      </a:accent5>
      <a:accent6>
        <a:srgbClr val="D0D1D0"/>
      </a:accent6>
      <a:hlink>
        <a:srgbClr val="6695B7"/>
      </a:hlink>
      <a:folHlink>
        <a:srgbClr val="6695B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55974</TotalTime>
  <Words>1345</Words>
  <Application>Microsoft Macintosh PowerPoint</Application>
  <PresentationFormat>Widescreen</PresentationFormat>
  <Paragraphs>476</Paragraphs>
  <Slides>10</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Europa-Bold</vt:lpstr>
      <vt:lpstr>Europa-Light</vt:lpstr>
      <vt:lpstr>Europa-Regular</vt:lpstr>
      <vt:lpstr>Noe Display Bold</vt:lpstr>
      <vt:lpstr>Office Theme</vt:lpstr>
      <vt:lpstr>PowerPoint Presentation</vt:lpstr>
      <vt:lpstr>Benchmarks for your business </vt:lpstr>
      <vt:lpstr>Average Benchmarks by ARR Scale</vt:lpstr>
      <vt:lpstr>The Public Playbook</vt:lpstr>
      <vt:lpstr>Benchmarking Your Business</vt:lpstr>
      <vt:lpstr>Benchmarking [       ] from $1-10MM of ARR</vt:lpstr>
      <vt:lpstr>Benchmarking [       ] from $10-25MM of ARR</vt:lpstr>
      <vt:lpstr>Benchmarking [       ] from $25-50MM of ARR</vt:lpstr>
      <vt:lpstr>Benchmarking [       ] from $50-100MM of ARR</vt:lpstr>
      <vt:lpstr>Benchmarking [       ] at 100MM+ of ARR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Micah Kasman</dc:creator>
  <cp:lastModifiedBy>Christine Deakers</cp:lastModifiedBy>
  <cp:revision>1302</cp:revision>
  <cp:lastPrinted>2019-01-28T23:53:57Z</cp:lastPrinted>
  <dcterms:created xsi:type="dcterms:W3CDTF">2019-01-14T22:54:36Z</dcterms:created>
  <dcterms:modified xsi:type="dcterms:W3CDTF">2021-09-18T21:57:50Z</dcterms:modified>
</cp:coreProperties>
</file>