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304" r:id="rId3"/>
    <p:sldId id="302" r:id="rId4"/>
    <p:sldId id="309" r:id="rId5"/>
    <p:sldId id="282" r:id="rId6"/>
    <p:sldId id="301" r:id="rId7"/>
    <p:sldId id="311" r:id="rId8"/>
    <p:sldId id="310" r:id="rId9"/>
    <p:sldId id="305" r:id="rId10"/>
    <p:sldId id="307" r:id="rId11"/>
    <p:sldId id="308" r:id="rId12"/>
    <p:sldId id="300" r:id="rId13"/>
    <p:sldId id="299" r:id="rId14"/>
    <p:sldId id="298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6B8"/>
    <a:srgbClr val="54585A"/>
    <a:srgbClr val="015089"/>
    <a:srgbClr val="B0C99E"/>
    <a:srgbClr val="A6AF72"/>
    <a:srgbClr val="91A581"/>
    <a:srgbClr val="F5A701"/>
    <a:srgbClr val="A9C1B1"/>
    <a:srgbClr val="D1D1D1"/>
    <a:srgbClr val="BCC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99"/>
    <p:restoredTop sz="67069"/>
  </p:normalViewPr>
  <p:slideViewPr>
    <p:cSldViewPr snapToGrid="0" snapToObjects="1">
      <p:cViewPr varScale="1">
        <p:scale>
          <a:sx n="74" d="100"/>
          <a:sy n="74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1343C-4E6E-274A-9DEB-FC6E12D0F972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A41D19-D74E-C34B-AD25-FBBF72107712}">
      <dgm:prSet phldrT="[Text]" custT="1"/>
      <dgm:spPr/>
      <dgm:t>
        <a:bodyPr/>
        <a:lstStyle/>
        <a:p>
          <a:r>
            <a:rPr lang="en-US" sz="2000" b="0" i="0" dirty="0">
              <a:latin typeface="Noe Display Medium" panose="020A0500090400000002" pitchFamily="18" charset="77"/>
            </a:rPr>
            <a:t>Beliefs &amp; Values</a:t>
          </a:r>
        </a:p>
      </dgm:t>
    </dgm:pt>
    <dgm:pt modelId="{B5DFAB4C-2351-1548-A56D-8586592FF330}" type="parTrans" cxnId="{92332128-499E-484D-B2D9-CCF177FB4476}">
      <dgm:prSet/>
      <dgm:spPr/>
      <dgm:t>
        <a:bodyPr/>
        <a:lstStyle/>
        <a:p>
          <a:endParaRPr lang="en-US"/>
        </a:p>
      </dgm:t>
    </dgm:pt>
    <dgm:pt modelId="{BFAF2222-5E8A-B344-A5C2-E68F5711168A}" type="sibTrans" cxnId="{92332128-499E-484D-B2D9-CCF177FB4476}">
      <dgm:prSet/>
      <dgm:spPr/>
      <dgm:t>
        <a:bodyPr/>
        <a:lstStyle/>
        <a:p>
          <a:endParaRPr lang="en-US"/>
        </a:p>
      </dgm:t>
    </dgm:pt>
    <dgm:pt modelId="{E8048A2C-FC0E-0D40-86EB-9EA0FC636B83}">
      <dgm:prSet phldrT="[Text]" custT="1"/>
      <dgm:spPr/>
      <dgm:t>
        <a:bodyPr/>
        <a:lstStyle/>
        <a:p>
          <a:r>
            <a:rPr lang="en-US" sz="2000" b="0" i="0" dirty="0">
              <a:latin typeface="Noe Display Medium" panose="020A0500090400000002" pitchFamily="18" charset="77"/>
            </a:rPr>
            <a:t>Priorities </a:t>
          </a:r>
        </a:p>
      </dgm:t>
    </dgm:pt>
    <dgm:pt modelId="{C9F46EB8-98E3-F546-B799-864CD2AB7600}" type="parTrans" cxnId="{1C42B629-AE19-6C4A-92B2-9FBFA8BB283C}">
      <dgm:prSet/>
      <dgm:spPr/>
      <dgm:t>
        <a:bodyPr/>
        <a:lstStyle/>
        <a:p>
          <a:endParaRPr lang="en-US"/>
        </a:p>
      </dgm:t>
    </dgm:pt>
    <dgm:pt modelId="{B3688D8D-D3CF-9246-A924-C1E8723B5D0F}" type="sibTrans" cxnId="{1C42B629-AE19-6C4A-92B2-9FBFA8BB283C}">
      <dgm:prSet/>
      <dgm:spPr/>
      <dgm:t>
        <a:bodyPr/>
        <a:lstStyle/>
        <a:p>
          <a:endParaRPr lang="en-US"/>
        </a:p>
      </dgm:t>
    </dgm:pt>
    <dgm:pt modelId="{4FB373A3-04BA-1B49-A70C-45819184536B}">
      <dgm:prSet phldrT="[Text]" custT="1"/>
      <dgm:spPr/>
      <dgm:t>
        <a:bodyPr/>
        <a:lstStyle/>
        <a:p>
          <a:r>
            <a:rPr lang="en-US" sz="2400" b="0" i="0" dirty="0">
              <a:latin typeface="Noe Display Medium" panose="020A0500090400000002" pitchFamily="18" charset="77"/>
            </a:rPr>
            <a:t>Comms</a:t>
          </a:r>
        </a:p>
      </dgm:t>
    </dgm:pt>
    <dgm:pt modelId="{81CF74FD-376E-D64E-9984-4B074B64BD92}" type="parTrans" cxnId="{B677D53B-7BD3-6849-9F8F-492D68D07C9B}">
      <dgm:prSet/>
      <dgm:spPr/>
      <dgm:t>
        <a:bodyPr/>
        <a:lstStyle/>
        <a:p>
          <a:endParaRPr lang="en-US"/>
        </a:p>
      </dgm:t>
    </dgm:pt>
    <dgm:pt modelId="{753E49D7-8319-EC45-A171-86151D772FB4}" type="sibTrans" cxnId="{B677D53B-7BD3-6849-9F8F-492D68D07C9B}">
      <dgm:prSet/>
      <dgm:spPr/>
      <dgm:t>
        <a:bodyPr/>
        <a:lstStyle/>
        <a:p>
          <a:endParaRPr lang="en-US"/>
        </a:p>
      </dgm:t>
    </dgm:pt>
    <dgm:pt modelId="{A6743A11-5178-D241-BB8E-5EA09552458A}">
      <dgm:prSet phldrT="[Text]" custT="1"/>
      <dgm:spPr/>
      <dgm:t>
        <a:bodyPr/>
        <a:lstStyle/>
        <a:p>
          <a:r>
            <a:rPr lang="en-US" sz="2000" b="0" i="0" dirty="0">
              <a:latin typeface="Noe Display Medium" panose="020A0500090400000002" pitchFamily="18" charset="77"/>
            </a:rPr>
            <a:t>Behaviors &amp; Norms</a:t>
          </a:r>
        </a:p>
      </dgm:t>
    </dgm:pt>
    <dgm:pt modelId="{D5986AB3-1BF1-7D43-A9A8-C8A44DB8C41E}" type="parTrans" cxnId="{D4A2C947-630D-8243-84AB-41812A150FB3}">
      <dgm:prSet/>
      <dgm:spPr/>
      <dgm:t>
        <a:bodyPr/>
        <a:lstStyle/>
        <a:p>
          <a:endParaRPr lang="en-US"/>
        </a:p>
      </dgm:t>
    </dgm:pt>
    <dgm:pt modelId="{49BAECED-B272-9649-BC4F-2DAA31040928}" type="sibTrans" cxnId="{D4A2C947-630D-8243-84AB-41812A150FB3}">
      <dgm:prSet/>
      <dgm:spPr/>
      <dgm:t>
        <a:bodyPr/>
        <a:lstStyle/>
        <a:p>
          <a:endParaRPr lang="en-US"/>
        </a:p>
      </dgm:t>
    </dgm:pt>
    <dgm:pt modelId="{67E6245B-9BE2-3B44-BA90-003586776D3C}" type="pres">
      <dgm:prSet presAssocID="{4601343C-4E6E-274A-9DEB-FC6E12D0F972}" presName="cycle" presStyleCnt="0">
        <dgm:presLayoutVars>
          <dgm:dir/>
          <dgm:resizeHandles val="exact"/>
        </dgm:presLayoutVars>
      </dgm:prSet>
      <dgm:spPr/>
    </dgm:pt>
    <dgm:pt modelId="{A294987D-C81D-154F-9A57-77BD57A31E68}" type="pres">
      <dgm:prSet presAssocID="{90A41D19-D74E-C34B-AD25-FBBF72107712}" presName="node" presStyleLbl="node1" presStyleIdx="0" presStyleCnt="4">
        <dgm:presLayoutVars>
          <dgm:bulletEnabled val="1"/>
        </dgm:presLayoutVars>
      </dgm:prSet>
      <dgm:spPr/>
    </dgm:pt>
    <dgm:pt modelId="{BD528BA7-9848-A148-B7F4-CCFA5F8CEF4E}" type="pres">
      <dgm:prSet presAssocID="{BFAF2222-5E8A-B344-A5C2-E68F5711168A}" presName="sibTrans" presStyleLbl="sibTrans2D1" presStyleIdx="0" presStyleCnt="4"/>
      <dgm:spPr/>
    </dgm:pt>
    <dgm:pt modelId="{E354AF16-08C1-1741-A001-37B3BBA25329}" type="pres">
      <dgm:prSet presAssocID="{BFAF2222-5E8A-B344-A5C2-E68F5711168A}" presName="connectorText" presStyleLbl="sibTrans2D1" presStyleIdx="0" presStyleCnt="4"/>
      <dgm:spPr/>
    </dgm:pt>
    <dgm:pt modelId="{44B77D02-E84C-FF4F-9515-C42B55B68649}" type="pres">
      <dgm:prSet presAssocID="{E8048A2C-FC0E-0D40-86EB-9EA0FC636B83}" presName="node" presStyleLbl="node1" presStyleIdx="1" presStyleCnt="4">
        <dgm:presLayoutVars>
          <dgm:bulletEnabled val="1"/>
        </dgm:presLayoutVars>
      </dgm:prSet>
      <dgm:spPr/>
    </dgm:pt>
    <dgm:pt modelId="{05B0F9C5-D171-014B-8B6F-8BF12EB128A3}" type="pres">
      <dgm:prSet presAssocID="{B3688D8D-D3CF-9246-A924-C1E8723B5D0F}" presName="sibTrans" presStyleLbl="sibTrans2D1" presStyleIdx="1" presStyleCnt="4"/>
      <dgm:spPr/>
    </dgm:pt>
    <dgm:pt modelId="{817B96CD-3CA3-684C-B9B3-0697F5D8CDE6}" type="pres">
      <dgm:prSet presAssocID="{B3688D8D-D3CF-9246-A924-C1E8723B5D0F}" presName="connectorText" presStyleLbl="sibTrans2D1" presStyleIdx="1" presStyleCnt="4"/>
      <dgm:spPr/>
    </dgm:pt>
    <dgm:pt modelId="{E19D1DF3-E9A3-194D-9051-E430956D8323}" type="pres">
      <dgm:prSet presAssocID="{4FB373A3-04BA-1B49-A70C-45819184536B}" presName="node" presStyleLbl="node1" presStyleIdx="2" presStyleCnt="4">
        <dgm:presLayoutVars>
          <dgm:bulletEnabled val="1"/>
        </dgm:presLayoutVars>
      </dgm:prSet>
      <dgm:spPr/>
    </dgm:pt>
    <dgm:pt modelId="{2E7A9DC3-40C6-B747-86E3-DC5949C5914D}" type="pres">
      <dgm:prSet presAssocID="{753E49D7-8319-EC45-A171-86151D772FB4}" presName="sibTrans" presStyleLbl="sibTrans2D1" presStyleIdx="2" presStyleCnt="4"/>
      <dgm:spPr/>
    </dgm:pt>
    <dgm:pt modelId="{5A51D895-9717-FE46-AC3E-788BD2EB0FAE}" type="pres">
      <dgm:prSet presAssocID="{753E49D7-8319-EC45-A171-86151D772FB4}" presName="connectorText" presStyleLbl="sibTrans2D1" presStyleIdx="2" presStyleCnt="4"/>
      <dgm:spPr/>
    </dgm:pt>
    <dgm:pt modelId="{7BA868B4-5FEF-F445-9FDC-0525AB445FB3}" type="pres">
      <dgm:prSet presAssocID="{A6743A11-5178-D241-BB8E-5EA09552458A}" presName="node" presStyleLbl="node1" presStyleIdx="3" presStyleCnt="4">
        <dgm:presLayoutVars>
          <dgm:bulletEnabled val="1"/>
        </dgm:presLayoutVars>
      </dgm:prSet>
      <dgm:spPr/>
    </dgm:pt>
    <dgm:pt modelId="{1579D3E7-0B80-224C-9154-E5F889A1EB77}" type="pres">
      <dgm:prSet presAssocID="{49BAECED-B272-9649-BC4F-2DAA31040928}" presName="sibTrans" presStyleLbl="sibTrans2D1" presStyleIdx="3" presStyleCnt="4"/>
      <dgm:spPr/>
    </dgm:pt>
    <dgm:pt modelId="{643B0E0B-0A03-FC48-88C9-9E9E7365FB7B}" type="pres">
      <dgm:prSet presAssocID="{49BAECED-B272-9649-BC4F-2DAA31040928}" presName="connectorText" presStyleLbl="sibTrans2D1" presStyleIdx="3" presStyleCnt="4"/>
      <dgm:spPr/>
    </dgm:pt>
  </dgm:ptLst>
  <dgm:cxnLst>
    <dgm:cxn modelId="{76FC4B06-C17C-5C4A-8170-5E7E0D7B8CB6}" type="presOf" srcId="{753E49D7-8319-EC45-A171-86151D772FB4}" destId="{5A51D895-9717-FE46-AC3E-788BD2EB0FAE}" srcOrd="1" destOrd="0" presId="urn:microsoft.com/office/officeart/2005/8/layout/cycle2"/>
    <dgm:cxn modelId="{2DC68D0B-84F0-B241-BB5B-063549699FF4}" type="presOf" srcId="{BFAF2222-5E8A-B344-A5C2-E68F5711168A}" destId="{E354AF16-08C1-1741-A001-37B3BBA25329}" srcOrd="1" destOrd="0" presId="urn:microsoft.com/office/officeart/2005/8/layout/cycle2"/>
    <dgm:cxn modelId="{CBADC022-304D-684B-BF07-03482E7BC350}" type="presOf" srcId="{49BAECED-B272-9649-BC4F-2DAA31040928}" destId="{1579D3E7-0B80-224C-9154-E5F889A1EB77}" srcOrd="0" destOrd="0" presId="urn:microsoft.com/office/officeart/2005/8/layout/cycle2"/>
    <dgm:cxn modelId="{92332128-499E-484D-B2D9-CCF177FB4476}" srcId="{4601343C-4E6E-274A-9DEB-FC6E12D0F972}" destId="{90A41D19-D74E-C34B-AD25-FBBF72107712}" srcOrd="0" destOrd="0" parTransId="{B5DFAB4C-2351-1548-A56D-8586592FF330}" sibTransId="{BFAF2222-5E8A-B344-A5C2-E68F5711168A}"/>
    <dgm:cxn modelId="{1C42B629-AE19-6C4A-92B2-9FBFA8BB283C}" srcId="{4601343C-4E6E-274A-9DEB-FC6E12D0F972}" destId="{E8048A2C-FC0E-0D40-86EB-9EA0FC636B83}" srcOrd="1" destOrd="0" parTransId="{C9F46EB8-98E3-F546-B799-864CD2AB7600}" sibTransId="{B3688D8D-D3CF-9246-A924-C1E8723B5D0F}"/>
    <dgm:cxn modelId="{B677D53B-7BD3-6849-9F8F-492D68D07C9B}" srcId="{4601343C-4E6E-274A-9DEB-FC6E12D0F972}" destId="{4FB373A3-04BA-1B49-A70C-45819184536B}" srcOrd="2" destOrd="0" parTransId="{81CF74FD-376E-D64E-9984-4B074B64BD92}" sibTransId="{753E49D7-8319-EC45-A171-86151D772FB4}"/>
    <dgm:cxn modelId="{D4A2C947-630D-8243-84AB-41812A150FB3}" srcId="{4601343C-4E6E-274A-9DEB-FC6E12D0F972}" destId="{A6743A11-5178-D241-BB8E-5EA09552458A}" srcOrd="3" destOrd="0" parTransId="{D5986AB3-1BF1-7D43-A9A8-C8A44DB8C41E}" sibTransId="{49BAECED-B272-9649-BC4F-2DAA31040928}"/>
    <dgm:cxn modelId="{BE673B6B-AEB9-8E4A-9868-CF8025FC4F54}" type="presOf" srcId="{B3688D8D-D3CF-9246-A924-C1E8723B5D0F}" destId="{05B0F9C5-D171-014B-8B6F-8BF12EB128A3}" srcOrd="0" destOrd="0" presId="urn:microsoft.com/office/officeart/2005/8/layout/cycle2"/>
    <dgm:cxn modelId="{9899487E-1843-FA4B-855F-7F7EB42833B0}" type="presOf" srcId="{753E49D7-8319-EC45-A171-86151D772FB4}" destId="{2E7A9DC3-40C6-B747-86E3-DC5949C5914D}" srcOrd="0" destOrd="0" presId="urn:microsoft.com/office/officeart/2005/8/layout/cycle2"/>
    <dgm:cxn modelId="{BEBC4E7E-38DD-FF48-B48D-BDED0A4B8B42}" type="presOf" srcId="{4FB373A3-04BA-1B49-A70C-45819184536B}" destId="{E19D1DF3-E9A3-194D-9051-E430956D8323}" srcOrd="0" destOrd="0" presId="urn:microsoft.com/office/officeart/2005/8/layout/cycle2"/>
    <dgm:cxn modelId="{BB7D7A7E-B593-3844-870E-E8C0414802B2}" type="presOf" srcId="{B3688D8D-D3CF-9246-A924-C1E8723B5D0F}" destId="{817B96CD-3CA3-684C-B9B3-0697F5D8CDE6}" srcOrd="1" destOrd="0" presId="urn:microsoft.com/office/officeart/2005/8/layout/cycle2"/>
    <dgm:cxn modelId="{9F80079B-ADA6-1441-B7D4-8C32DB2DB45A}" type="presOf" srcId="{49BAECED-B272-9649-BC4F-2DAA31040928}" destId="{643B0E0B-0A03-FC48-88C9-9E9E7365FB7B}" srcOrd="1" destOrd="0" presId="urn:microsoft.com/office/officeart/2005/8/layout/cycle2"/>
    <dgm:cxn modelId="{26B227A9-2437-C142-B885-AAF93E9540E0}" type="presOf" srcId="{90A41D19-D74E-C34B-AD25-FBBF72107712}" destId="{A294987D-C81D-154F-9A57-77BD57A31E68}" srcOrd="0" destOrd="0" presId="urn:microsoft.com/office/officeart/2005/8/layout/cycle2"/>
    <dgm:cxn modelId="{6105A5B4-558A-924B-9066-B646CA17AFE7}" type="presOf" srcId="{A6743A11-5178-D241-BB8E-5EA09552458A}" destId="{7BA868B4-5FEF-F445-9FDC-0525AB445FB3}" srcOrd="0" destOrd="0" presId="urn:microsoft.com/office/officeart/2005/8/layout/cycle2"/>
    <dgm:cxn modelId="{AD4B47CA-B09E-E24E-86E4-B738BBF1886B}" type="presOf" srcId="{E8048A2C-FC0E-0D40-86EB-9EA0FC636B83}" destId="{44B77D02-E84C-FF4F-9515-C42B55B68649}" srcOrd="0" destOrd="0" presId="urn:microsoft.com/office/officeart/2005/8/layout/cycle2"/>
    <dgm:cxn modelId="{E505FCD0-0B18-2F49-B62A-E1A2190C1023}" type="presOf" srcId="{4601343C-4E6E-274A-9DEB-FC6E12D0F972}" destId="{67E6245B-9BE2-3B44-BA90-003586776D3C}" srcOrd="0" destOrd="0" presId="urn:microsoft.com/office/officeart/2005/8/layout/cycle2"/>
    <dgm:cxn modelId="{C3A240D7-2207-314E-BACE-6C871F9F3A1E}" type="presOf" srcId="{BFAF2222-5E8A-B344-A5C2-E68F5711168A}" destId="{BD528BA7-9848-A148-B7F4-CCFA5F8CEF4E}" srcOrd="0" destOrd="0" presId="urn:microsoft.com/office/officeart/2005/8/layout/cycle2"/>
    <dgm:cxn modelId="{9C13458A-DFF2-AC41-8379-2050122E8794}" type="presParOf" srcId="{67E6245B-9BE2-3B44-BA90-003586776D3C}" destId="{A294987D-C81D-154F-9A57-77BD57A31E68}" srcOrd="0" destOrd="0" presId="urn:microsoft.com/office/officeart/2005/8/layout/cycle2"/>
    <dgm:cxn modelId="{B03E2C55-057E-3A46-ADB2-57131EE40909}" type="presParOf" srcId="{67E6245B-9BE2-3B44-BA90-003586776D3C}" destId="{BD528BA7-9848-A148-B7F4-CCFA5F8CEF4E}" srcOrd="1" destOrd="0" presId="urn:microsoft.com/office/officeart/2005/8/layout/cycle2"/>
    <dgm:cxn modelId="{844F8FED-9821-0341-8A2F-1A60110BE25C}" type="presParOf" srcId="{BD528BA7-9848-A148-B7F4-CCFA5F8CEF4E}" destId="{E354AF16-08C1-1741-A001-37B3BBA25329}" srcOrd="0" destOrd="0" presId="urn:microsoft.com/office/officeart/2005/8/layout/cycle2"/>
    <dgm:cxn modelId="{B66D7DA4-EF13-454A-89A1-E2C8BC566223}" type="presParOf" srcId="{67E6245B-9BE2-3B44-BA90-003586776D3C}" destId="{44B77D02-E84C-FF4F-9515-C42B55B68649}" srcOrd="2" destOrd="0" presId="urn:microsoft.com/office/officeart/2005/8/layout/cycle2"/>
    <dgm:cxn modelId="{2A67E420-27CA-1547-A515-586D412A4218}" type="presParOf" srcId="{67E6245B-9BE2-3B44-BA90-003586776D3C}" destId="{05B0F9C5-D171-014B-8B6F-8BF12EB128A3}" srcOrd="3" destOrd="0" presId="urn:microsoft.com/office/officeart/2005/8/layout/cycle2"/>
    <dgm:cxn modelId="{397F103E-D47B-BA4D-B730-5AC9B4B231FA}" type="presParOf" srcId="{05B0F9C5-D171-014B-8B6F-8BF12EB128A3}" destId="{817B96CD-3CA3-684C-B9B3-0697F5D8CDE6}" srcOrd="0" destOrd="0" presId="urn:microsoft.com/office/officeart/2005/8/layout/cycle2"/>
    <dgm:cxn modelId="{582CF9A8-1A15-1A4C-9B43-E14561B3FB2A}" type="presParOf" srcId="{67E6245B-9BE2-3B44-BA90-003586776D3C}" destId="{E19D1DF3-E9A3-194D-9051-E430956D8323}" srcOrd="4" destOrd="0" presId="urn:microsoft.com/office/officeart/2005/8/layout/cycle2"/>
    <dgm:cxn modelId="{ADBABFEE-75F4-7148-AEBB-6B5AFF104445}" type="presParOf" srcId="{67E6245B-9BE2-3B44-BA90-003586776D3C}" destId="{2E7A9DC3-40C6-B747-86E3-DC5949C5914D}" srcOrd="5" destOrd="0" presId="urn:microsoft.com/office/officeart/2005/8/layout/cycle2"/>
    <dgm:cxn modelId="{1F41B1C3-C050-8649-B58E-055606CD1D19}" type="presParOf" srcId="{2E7A9DC3-40C6-B747-86E3-DC5949C5914D}" destId="{5A51D895-9717-FE46-AC3E-788BD2EB0FAE}" srcOrd="0" destOrd="0" presId="urn:microsoft.com/office/officeart/2005/8/layout/cycle2"/>
    <dgm:cxn modelId="{D2547B05-796A-2A49-BADF-459880EBD302}" type="presParOf" srcId="{67E6245B-9BE2-3B44-BA90-003586776D3C}" destId="{7BA868B4-5FEF-F445-9FDC-0525AB445FB3}" srcOrd="6" destOrd="0" presId="urn:microsoft.com/office/officeart/2005/8/layout/cycle2"/>
    <dgm:cxn modelId="{0CDDD943-30AF-A340-898E-4D7C8EDD875A}" type="presParOf" srcId="{67E6245B-9BE2-3B44-BA90-003586776D3C}" destId="{1579D3E7-0B80-224C-9154-E5F889A1EB77}" srcOrd="7" destOrd="0" presId="urn:microsoft.com/office/officeart/2005/8/layout/cycle2"/>
    <dgm:cxn modelId="{68B9E1E0-4972-A04D-968A-D6DBF7580C00}" type="presParOf" srcId="{1579D3E7-0B80-224C-9154-E5F889A1EB77}" destId="{643B0E0B-0A03-FC48-88C9-9E9E7365FB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FB2C4-6DD4-2940-A15B-BC99EE2DB482}" type="doc">
      <dgm:prSet loTypeId="urn:microsoft.com/office/officeart/2005/8/layout/venn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C761BE-8FBF-8B4A-9C85-C0B825E9187B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Fairness</a:t>
          </a:r>
        </a:p>
      </dgm:t>
    </dgm:pt>
    <dgm:pt modelId="{7CB302A7-84ED-D343-BD65-2BDD97F268A0}" type="parTrans" cxnId="{15D3E823-F0FC-FB4F-A1F7-EE98B52BA9A6}">
      <dgm:prSet/>
      <dgm:spPr/>
      <dgm:t>
        <a:bodyPr/>
        <a:lstStyle/>
        <a:p>
          <a:endParaRPr lang="en-US"/>
        </a:p>
      </dgm:t>
    </dgm:pt>
    <dgm:pt modelId="{E937F7DD-4E24-5840-B3A7-EA56CD1B94EC}" type="sibTrans" cxnId="{15D3E823-F0FC-FB4F-A1F7-EE98B52BA9A6}">
      <dgm:prSet/>
      <dgm:spPr/>
      <dgm:t>
        <a:bodyPr/>
        <a:lstStyle/>
        <a:p>
          <a:endParaRPr lang="en-US"/>
        </a:p>
      </dgm:t>
    </dgm:pt>
    <dgm:pt modelId="{54CF98E5-E1CE-F546-A6CA-E61974CF0E00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Respect</a:t>
          </a:r>
        </a:p>
      </dgm:t>
    </dgm:pt>
    <dgm:pt modelId="{533C849C-B471-1842-A6B7-5AB980E16ADE}" type="parTrans" cxnId="{AF1C2F7F-A4DC-2746-9D23-7F7C7CFBD413}">
      <dgm:prSet/>
      <dgm:spPr/>
      <dgm:t>
        <a:bodyPr/>
        <a:lstStyle/>
        <a:p>
          <a:endParaRPr lang="en-US"/>
        </a:p>
      </dgm:t>
    </dgm:pt>
    <dgm:pt modelId="{12B1153B-79BB-6E44-BA3F-E156BD399259}" type="sibTrans" cxnId="{AF1C2F7F-A4DC-2746-9D23-7F7C7CFBD413}">
      <dgm:prSet/>
      <dgm:spPr/>
      <dgm:t>
        <a:bodyPr/>
        <a:lstStyle/>
        <a:p>
          <a:endParaRPr lang="en-US"/>
        </a:p>
      </dgm:t>
    </dgm:pt>
    <dgm:pt modelId="{484C7BF3-C6A2-754B-A8C8-82EB4A4BF391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Value</a:t>
          </a:r>
        </a:p>
      </dgm:t>
    </dgm:pt>
    <dgm:pt modelId="{9483AC31-3C7D-9E45-AF5D-9C5EBDD21536}" type="parTrans" cxnId="{53F96775-0E25-6E48-839E-791F395A324B}">
      <dgm:prSet/>
      <dgm:spPr/>
      <dgm:t>
        <a:bodyPr/>
        <a:lstStyle/>
        <a:p>
          <a:endParaRPr lang="en-US"/>
        </a:p>
      </dgm:t>
    </dgm:pt>
    <dgm:pt modelId="{D9EC165A-CB5C-0049-BD65-73C79154796A}" type="sibTrans" cxnId="{53F96775-0E25-6E48-839E-791F395A324B}">
      <dgm:prSet/>
      <dgm:spPr/>
      <dgm:t>
        <a:bodyPr/>
        <a:lstStyle/>
        <a:p>
          <a:endParaRPr lang="en-US"/>
        </a:p>
      </dgm:t>
    </dgm:pt>
    <dgm:pt modelId="{AD6EB984-58D1-ED4A-894C-2E6A6DC99176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Belonging </a:t>
          </a:r>
        </a:p>
      </dgm:t>
    </dgm:pt>
    <dgm:pt modelId="{42862D68-C2BE-3C4D-8FDB-D2EB324EC652}" type="parTrans" cxnId="{61BB65D0-D87F-BB48-842E-A1EFA687A45B}">
      <dgm:prSet/>
      <dgm:spPr/>
      <dgm:t>
        <a:bodyPr/>
        <a:lstStyle/>
        <a:p>
          <a:endParaRPr lang="en-US"/>
        </a:p>
      </dgm:t>
    </dgm:pt>
    <dgm:pt modelId="{7066D939-A9AA-7140-9DCF-56E0B19DD8B0}" type="sibTrans" cxnId="{61BB65D0-D87F-BB48-842E-A1EFA687A45B}">
      <dgm:prSet/>
      <dgm:spPr/>
      <dgm:t>
        <a:bodyPr/>
        <a:lstStyle/>
        <a:p>
          <a:endParaRPr lang="en-US"/>
        </a:p>
      </dgm:t>
    </dgm:pt>
    <dgm:pt modelId="{BBE7B9DA-1FFA-EC4A-8BE5-15115BD63A1F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Confidence</a:t>
          </a:r>
        </a:p>
      </dgm:t>
    </dgm:pt>
    <dgm:pt modelId="{7FC34D19-534E-D34E-B78B-CA39D9DEE0C1}" type="parTrans" cxnId="{49B5F9D1-5637-5E48-AEF6-3AA63C68F51B}">
      <dgm:prSet/>
      <dgm:spPr/>
      <dgm:t>
        <a:bodyPr/>
        <a:lstStyle/>
        <a:p>
          <a:endParaRPr lang="en-US"/>
        </a:p>
      </dgm:t>
    </dgm:pt>
    <dgm:pt modelId="{014492AE-4D97-B049-B431-74986444A2B2}" type="sibTrans" cxnId="{49B5F9D1-5637-5E48-AEF6-3AA63C68F51B}">
      <dgm:prSet/>
      <dgm:spPr/>
      <dgm:t>
        <a:bodyPr/>
        <a:lstStyle/>
        <a:p>
          <a:endParaRPr lang="en-US"/>
        </a:p>
      </dgm:t>
    </dgm:pt>
    <dgm:pt modelId="{9D87E9E3-5B3A-5F42-969F-6F1ED3F9924F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Inspiration</a:t>
          </a:r>
        </a:p>
      </dgm:t>
    </dgm:pt>
    <dgm:pt modelId="{00AB6604-D036-BB4A-9A62-F159C3D1CE42}" type="parTrans" cxnId="{E3D2B9CC-8BFB-6940-9353-77499900660C}">
      <dgm:prSet/>
      <dgm:spPr/>
      <dgm:t>
        <a:bodyPr/>
        <a:lstStyle/>
        <a:p>
          <a:endParaRPr lang="en-US"/>
        </a:p>
      </dgm:t>
    </dgm:pt>
    <dgm:pt modelId="{2D29F756-5A40-9D45-8CC0-27C6C539CDF0}" type="sibTrans" cxnId="{E3D2B9CC-8BFB-6940-9353-77499900660C}">
      <dgm:prSet/>
      <dgm:spPr/>
      <dgm:t>
        <a:bodyPr/>
        <a:lstStyle/>
        <a:p>
          <a:endParaRPr lang="en-US"/>
        </a:p>
      </dgm:t>
    </dgm:pt>
    <dgm:pt modelId="{2764693F-108A-DF49-907C-0DCF2E689F10}" type="pres">
      <dgm:prSet presAssocID="{315FB2C4-6DD4-2940-A15B-BC99EE2DB482}" presName="Name0" presStyleCnt="0">
        <dgm:presLayoutVars>
          <dgm:dir/>
          <dgm:resizeHandles val="exact"/>
        </dgm:presLayoutVars>
      </dgm:prSet>
      <dgm:spPr/>
    </dgm:pt>
    <dgm:pt modelId="{0C8C04C5-892A-0440-8E70-C4E99446DF7B}" type="pres">
      <dgm:prSet presAssocID="{D2C761BE-8FBF-8B4A-9C85-C0B825E9187B}" presName="Name5" presStyleLbl="vennNode1" presStyleIdx="0" presStyleCnt="6">
        <dgm:presLayoutVars>
          <dgm:bulletEnabled val="1"/>
        </dgm:presLayoutVars>
      </dgm:prSet>
      <dgm:spPr/>
    </dgm:pt>
    <dgm:pt modelId="{1302CE2C-C568-4248-8EE2-C9FD081DBA34}" type="pres">
      <dgm:prSet presAssocID="{E937F7DD-4E24-5840-B3A7-EA56CD1B94EC}" presName="space" presStyleCnt="0"/>
      <dgm:spPr/>
    </dgm:pt>
    <dgm:pt modelId="{B302889C-76CF-1143-9E76-AD83D9200DF3}" type="pres">
      <dgm:prSet presAssocID="{54CF98E5-E1CE-F546-A6CA-E61974CF0E00}" presName="Name5" presStyleLbl="vennNode1" presStyleIdx="1" presStyleCnt="6">
        <dgm:presLayoutVars>
          <dgm:bulletEnabled val="1"/>
        </dgm:presLayoutVars>
      </dgm:prSet>
      <dgm:spPr/>
    </dgm:pt>
    <dgm:pt modelId="{58F16AC5-FFA5-7A4F-869B-558388BC2ED8}" type="pres">
      <dgm:prSet presAssocID="{12B1153B-79BB-6E44-BA3F-E156BD399259}" presName="space" presStyleCnt="0"/>
      <dgm:spPr/>
    </dgm:pt>
    <dgm:pt modelId="{A699CF46-6E7B-1947-B7DC-BC9D8F39EFE3}" type="pres">
      <dgm:prSet presAssocID="{484C7BF3-C6A2-754B-A8C8-82EB4A4BF391}" presName="Name5" presStyleLbl="vennNode1" presStyleIdx="2" presStyleCnt="6">
        <dgm:presLayoutVars>
          <dgm:bulletEnabled val="1"/>
        </dgm:presLayoutVars>
      </dgm:prSet>
      <dgm:spPr/>
    </dgm:pt>
    <dgm:pt modelId="{EA33E0D9-5164-BA4D-AFBE-201DFC508FF8}" type="pres">
      <dgm:prSet presAssocID="{D9EC165A-CB5C-0049-BD65-73C79154796A}" presName="space" presStyleCnt="0"/>
      <dgm:spPr/>
    </dgm:pt>
    <dgm:pt modelId="{388E3351-1884-7C46-9B7C-D86DAB0105CA}" type="pres">
      <dgm:prSet presAssocID="{AD6EB984-58D1-ED4A-894C-2E6A6DC99176}" presName="Name5" presStyleLbl="vennNode1" presStyleIdx="3" presStyleCnt="6">
        <dgm:presLayoutVars>
          <dgm:bulletEnabled val="1"/>
        </dgm:presLayoutVars>
      </dgm:prSet>
      <dgm:spPr/>
    </dgm:pt>
    <dgm:pt modelId="{0A0B2B89-B900-7A4C-B138-ADF7B1DAC29C}" type="pres">
      <dgm:prSet presAssocID="{7066D939-A9AA-7140-9DCF-56E0B19DD8B0}" presName="space" presStyleCnt="0"/>
      <dgm:spPr/>
    </dgm:pt>
    <dgm:pt modelId="{60CA8060-6F6A-EB47-8875-E7BDECB87DAB}" type="pres">
      <dgm:prSet presAssocID="{BBE7B9DA-1FFA-EC4A-8BE5-15115BD63A1F}" presName="Name5" presStyleLbl="vennNode1" presStyleIdx="4" presStyleCnt="6">
        <dgm:presLayoutVars>
          <dgm:bulletEnabled val="1"/>
        </dgm:presLayoutVars>
      </dgm:prSet>
      <dgm:spPr/>
    </dgm:pt>
    <dgm:pt modelId="{AB4F1184-C72A-6543-BD23-78DC7E38E1F5}" type="pres">
      <dgm:prSet presAssocID="{014492AE-4D97-B049-B431-74986444A2B2}" presName="space" presStyleCnt="0"/>
      <dgm:spPr/>
    </dgm:pt>
    <dgm:pt modelId="{9CA8D552-BE1A-544C-8A51-301F0F58521A}" type="pres">
      <dgm:prSet presAssocID="{9D87E9E3-5B3A-5F42-969F-6F1ED3F9924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15D3E823-F0FC-FB4F-A1F7-EE98B52BA9A6}" srcId="{315FB2C4-6DD4-2940-A15B-BC99EE2DB482}" destId="{D2C761BE-8FBF-8B4A-9C85-C0B825E9187B}" srcOrd="0" destOrd="0" parTransId="{7CB302A7-84ED-D343-BD65-2BDD97F268A0}" sibTransId="{E937F7DD-4E24-5840-B3A7-EA56CD1B94EC}"/>
    <dgm:cxn modelId="{26BCB554-D955-2549-B8D9-4636AB873E40}" type="presOf" srcId="{D2C761BE-8FBF-8B4A-9C85-C0B825E9187B}" destId="{0C8C04C5-892A-0440-8E70-C4E99446DF7B}" srcOrd="0" destOrd="0" presId="urn:microsoft.com/office/officeart/2005/8/layout/venn3"/>
    <dgm:cxn modelId="{B6BA9372-37F4-9545-A598-F5A2C973D6FC}" type="presOf" srcId="{484C7BF3-C6A2-754B-A8C8-82EB4A4BF391}" destId="{A699CF46-6E7B-1947-B7DC-BC9D8F39EFE3}" srcOrd="0" destOrd="0" presId="urn:microsoft.com/office/officeart/2005/8/layout/venn3"/>
    <dgm:cxn modelId="{53F96775-0E25-6E48-839E-791F395A324B}" srcId="{315FB2C4-6DD4-2940-A15B-BC99EE2DB482}" destId="{484C7BF3-C6A2-754B-A8C8-82EB4A4BF391}" srcOrd="2" destOrd="0" parTransId="{9483AC31-3C7D-9E45-AF5D-9C5EBDD21536}" sibTransId="{D9EC165A-CB5C-0049-BD65-73C79154796A}"/>
    <dgm:cxn modelId="{8E32727E-1556-5A40-B2D7-2A8BD1CAAFE9}" type="presOf" srcId="{BBE7B9DA-1FFA-EC4A-8BE5-15115BD63A1F}" destId="{60CA8060-6F6A-EB47-8875-E7BDECB87DAB}" srcOrd="0" destOrd="0" presId="urn:microsoft.com/office/officeart/2005/8/layout/venn3"/>
    <dgm:cxn modelId="{AF1C2F7F-A4DC-2746-9D23-7F7C7CFBD413}" srcId="{315FB2C4-6DD4-2940-A15B-BC99EE2DB482}" destId="{54CF98E5-E1CE-F546-A6CA-E61974CF0E00}" srcOrd="1" destOrd="0" parTransId="{533C849C-B471-1842-A6B7-5AB980E16ADE}" sibTransId="{12B1153B-79BB-6E44-BA3F-E156BD399259}"/>
    <dgm:cxn modelId="{D76F7495-AACF-7B49-AAF0-F13CB9F0B9D8}" type="presOf" srcId="{315FB2C4-6DD4-2940-A15B-BC99EE2DB482}" destId="{2764693F-108A-DF49-907C-0DCF2E689F10}" srcOrd="0" destOrd="0" presId="urn:microsoft.com/office/officeart/2005/8/layout/venn3"/>
    <dgm:cxn modelId="{0410A0BF-8405-F048-8F4C-9D23EBF97019}" type="presOf" srcId="{AD6EB984-58D1-ED4A-894C-2E6A6DC99176}" destId="{388E3351-1884-7C46-9B7C-D86DAB0105CA}" srcOrd="0" destOrd="0" presId="urn:microsoft.com/office/officeart/2005/8/layout/venn3"/>
    <dgm:cxn modelId="{E3D2B9CC-8BFB-6940-9353-77499900660C}" srcId="{315FB2C4-6DD4-2940-A15B-BC99EE2DB482}" destId="{9D87E9E3-5B3A-5F42-969F-6F1ED3F9924F}" srcOrd="5" destOrd="0" parTransId="{00AB6604-D036-BB4A-9A62-F159C3D1CE42}" sibTransId="{2D29F756-5A40-9D45-8CC0-27C6C539CDF0}"/>
    <dgm:cxn modelId="{61BB65D0-D87F-BB48-842E-A1EFA687A45B}" srcId="{315FB2C4-6DD4-2940-A15B-BC99EE2DB482}" destId="{AD6EB984-58D1-ED4A-894C-2E6A6DC99176}" srcOrd="3" destOrd="0" parTransId="{42862D68-C2BE-3C4D-8FDB-D2EB324EC652}" sibTransId="{7066D939-A9AA-7140-9DCF-56E0B19DD8B0}"/>
    <dgm:cxn modelId="{49B5F9D1-5637-5E48-AEF6-3AA63C68F51B}" srcId="{315FB2C4-6DD4-2940-A15B-BC99EE2DB482}" destId="{BBE7B9DA-1FFA-EC4A-8BE5-15115BD63A1F}" srcOrd="4" destOrd="0" parTransId="{7FC34D19-534E-D34E-B78B-CA39D9DEE0C1}" sibTransId="{014492AE-4D97-B049-B431-74986444A2B2}"/>
    <dgm:cxn modelId="{208FD8D8-25AE-1F49-BF61-56563CDA6021}" type="presOf" srcId="{54CF98E5-E1CE-F546-A6CA-E61974CF0E00}" destId="{B302889C-76CF-1143-9E76-AD83D9200DF3}" srcOrd="0" destOrd="0" presId="urn:microsoft.com/office/officeart/2005/8/layout/venn3"/>
    <dgm:cxn modelId="{CC9F50DF-7748-2740-97E3-3023960C5C2F}" type="presOf" srcId="{9D87E9E3-5B3A-5F42-969F-6F1ED3F9924F}" destId="{9CA8D552-BE1A-544C-8A51-301F0F58521A}" srcOrd="0" destOrd="0" presId="urn:microsoft.com/office/officeart/2005/8/layout/venn3"/>
    <dgm:cxn modelId="{A77C2A89-131F-9F47-A0DB-2E6AAC3A4CB3}" type="presParOf" srcId="{2764693F-108A-DF49-907C-0DCF2E689F10}" destId="{0C8C04C5-892A-0440-8E70-C4E99446DF7B}" srcOrd="0" destOrd="0" presId="urn:microsoft.com/office/officeart/2005/8/layout/venn3"/>
    <dgm:cxn modelId="{DEC0FAAD-48CE-3640-B2DC-7251041FD774}" type="presParOf" srcId="{2764693F-108A-DF49-907C-0DCF2E689F10}" destId="{1302CE2C-C568-4248-8EE2-C9FD081DBA34}" srcOrd="1" destOrd="0" presId="urn:microsoft.com/office/officeart/2005/8/layout/venn3"/>
    <dgm:cxn modelId="{771742D9-82E2-C440-9080-9BB94F15170F}" type="presParOf" srcId="{2764693F-108A-DF49-907C-0DCF2E689F10}" destId="{B302889C-76CF-1143-9E76-AD83D9200DF3}" srcOrd="2" destOrd="0" presId="urn:microsoft.com/office/officeart/2005/8/layout/venn3"/>
    <dgm:cxn modelId="{B113F3E8-06AF-AB42-BD46-AE986D9CFBA5}" type="presParOf" srcId="{2764693F-108A-DF49-907C-0DCF2E689F10}" destId="{58F16AC5-FFA5-7A4F-869B-558388BC2ED8}" srcOrd="3" destOrd="0" presId="urn:microsoft.com/office/officeart/2005/8/layout/venn3"/>
    <dgm:cxn modelId="{CEF3493E-5D97-474D-A3CE-28D2AB861BA9}" type="presParOf" srcId="{2764693F-108A-DF49-907C-0DCF2E689F10}" destId="{A699CF46-6E7B-1947-B7DC-BC9D8F39EFE3}" srcOrd="4" destOrd="0" presId="urn:microsoft.com/office/officeart/2005/8/layout/venn3"/>
    <dgm:cxn modelId="{968E02BF-4778-FD43-A908-2DF90D787F6B}" type="presParOf" srcId="{2764693F-108A-DF49-907C-0DCF2E689F10}" destId="{EA33E0D9-5164-BA4D-AFBE-201DFC508FF8}" srcOrd="5" destOrd="0" presId="urn:microsoft.com/office/officeart/2005/8/layout/venn3"/>
    <dgm:cxn modelId="{318952C3-5C4E-7541-AEC3-07C2076AF363}" type="presParOf" srcId="{2764693F-108A-DF49-907C-0DCF2E689F10}" destId="{388E3351-1884-7C46-9B7C-D86DAB0105CA}" srcOrd="6" destOrd="0" presId="urn:microsoft.com/office/officeart/2005/8/layout/venn3"/>
    <dgm:cxn modelId="{AD698F01-7905-C445-9AE0-98E889736EB2}" type="presParOf" srcId="{2764693F-108A-DF49-907C-0DCF2E689F10}" destId="{0A0B2B89-B900-7A4C-B138-ADF7B1DAC29C}" srcOrd="7" destOrd="0" presId="urn:microsoft.com/office/officeart/2005/8/layout/venn3"/>
    <dgm:cxn modelId="{35192DB1-EBE8-EB4E-A0FB-E84AD9839872}" type="presParOf" srcId="{2764693F-108A-DF49-907C-0DCF2E689F10}" destId="{60CA8060-6F6A-EB47-8875-E7BDECB87DAB}" srcOrd="8" destOrd="0" presId="urn:microsoft.com/office/officeart/2005/8/layout/venn3"/>
    <dgm:cxn modelId="{F1A539A7-8FE6-A543-A989-105FE29DCB0F}" type="presParOf" srcId="{2764693F-108A-DF49-907C-0DCF2E689F10}" destId="{AB4F1184-C72A-6543-BD23-78DC7E38E1F5}" srcOrd="9" destOrd="0" presId="urn:microsoft.com/office/officeart/2005/8/layout/venn3"/>
    <dgm:cxn modelId="{FA7AEAA8-CEFA-D44D-A5A5-D717E2715080}" type="presParOf" srcId="{2764693F-108A-DF49-907C-0DCF2E689F10}" destId="{9CA8D552-BE1A-544C-8A51-301F0F58521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FB2C4-6DD4-2940-A15B-BC99EE2DB482}" type="doc">
      <dgm:prSet loTypeId="urn:microsoft.com/office/officeart/2005/8/layout/venn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C761BE-8FBF-8B4A-9C85-C0B825E9187B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Fairness</a:t>
          </a:r>
        </a:p>
      </dgm:t>
    </dgm:pt>
    <dgm:pt modelId="{7CB302A7-84ED-D343-BD65-2BDD97F268A0}" type="parTrans" cxnId="{15D3E823-F0FC-FB4F-A1F7-EE98B52BA9A6}">
      <dgm:prSet/>
      <dgm:spPr/>
      <dgm:t>
        <a:bodyPr/>
        <a:lstStyle/>
        <a:p>
          <a:endParaRPr lang="en-US"/>
        </a:p>
      </dgm:t>
    </dgm:pt>
    <dgm:pt modelId="{E937F7DD-4E24-5840-B3A7-EA56CD1B94EC}" type="sibTrans" cxnId="{15D3E823-F0FC-FB4F-A1F7-EE98B52BA9A6}">
      <dgm:prSet/>
      <dgm:spPr/>
      <dgm:t>
        <a:bodyPr/>
        <a:lstStyle/>
        <a:p>
          <a:endParaRPr lang="en-US"/>
        </a:p>
      </dgm:t>
    </dgm:pt>
    <dgm:pt modelId="{54CF98E5-E1CE-F546-A6CA-E61974CF0E00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Respect</a:t>
          </a:r>
        </a:p>
      </dgm:t>
    </dgm:pt>
    <dgm:pt modelId="{533C849C-B471-1842-A6B7-5AB980E16ADE}" type="parTrans" cxnId="{AF1C2F7F-A4DC-2746-9D23-7F7C7CFBD413}">
      <dgm:prSet/>
      <dgm:spPr/>
      <dgm:t>
        <a:bodyPr/>
        <a:lstStyle/>
        <a:p>
          <a:endParaRPr lang="en-US"/>
        </a:p>
      </dgm:t>
    </dgm:pt>
    <dgm:pt modelId="{12B1153B-79BB-6E44-BA3F-E156BD399259}" type="sibTrans" cxnId="{AF1C2F7F-A4DC-2746-9D23-7F7C7CFBD413}">
      <dgm:prSet/>
      <dgm:spPr/>
      <dgm:t>
        <a:bodyPr/>
        <a:lstStyle/>
        <a:p>
          <a:endParaRPr lang="en-US"/>
        </a:p>
      </dgm:t>
    </dgm:pt>
    <dgm:pt modelId="{484C7BF3-C6A2-754B-A8C8-82EB4A4BF391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Value</a:t>
          </a:r>
        </a:p>
      </dgm:t>
    </dgm:pt>
    <dgm:pt modelId="{9483AC31-3C7D-9E45-AF5D-9C5EBDD21536}" type="parTrans" cxnId="{53F96775-0E25-6E48-839E-791F395A324B}">
      <dgm:prSet/>
      <dgm:spPr/>
      <dgm:t>
        <a:bodyPr/>
        <a:lstStyle/>
        <a:p>
          <a:endParaRPr lang="en-US"/>
        </a:p>
      </dgm:t>
    </dgm:pt>
    <dgm:pt modelId="{D9EC165A-CB5C-0049-BD65-73C79154796A}" type="sibTrans" cxnId="{53F96775-0E25-6E48-839E-791F395A324B}">
      <dgm:prSet/>
      <dgm:spPr/>
      <dgm:t>
        <a:bodyPr/>
        <a:lstStyle/>
        <a:p>
          <a:endParaRPr lang="en-US"/>
        </a:p>
      </dgm:t>
    </dgm:pt>
    <dgm:pt modelId="{AD6EB984-58D1-ED4A-894C-2E6A6DC99176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Belonging </a:t>
          </a:r>
        </a:p>
      </dgm:t>
    </dgm:pt>
    <dgm:pt modelId="{42862D68-C2BE-3C4D-8FDB-D2EB324EC652}" type="parTrans" cxnId="{61BB65D0-D87F-BB48-842E-A1EFA687A45B}">
      <dgm:prSet/>
      <dgm:spPr/>
      <dgm:t>
        <a:bodyPr/>
        <a:lstStyle/>
        <a:p>
          <a:endParaRPr lang="en-US"/>
        </a:p>
      </dgm:t>
    </dgm:pt>
    <dgm:pt modelId="{7066D939-A9AA-7140-9DCF-56E0B19DD8B0}" type="sibTrans" cxnId="{61BB65D0-D87F-BB48-842E-A1EFA687A45B}">
      <dgm:prSet/>
      <dgm:spPr/>
      <dgm:t>
        <a:bodyPr/>
        <a:lstStyle/>
        <a:p>
          <a:endParaRPr lang="en-US"/>
        </a:p>
      </dgm:t>
    </dgm:pt>
    <dgm:pt modelId="{BBE7B9DA-1FFA-EC4A-8BE5-15115BD63A1F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Confidence</a:t>
          </a:r>
        </a:p>
      </dgm:t>
    </dgm:pt>
    <dgm:pt modelId="{7FC34D19-534E-D34E-B78B-CA39D9DEE0C1}" type="parTrans" cxnId="{49B5F9D1-5637-5E48-AEF6-3AA63C68F51B}">
      <dgm:prSet/>
      <dgm:spPr/>
      <dgm:t>
        <a:bodyPr/>
        <a:lstStyle/>
        <a:p>
          <a:endParaRPr lang="en-US"/>
        </a:p>
      </dgm:t>
    </dgm:pt>
    <dgm:pt modelId="{014492AE-4D97-B049-B431-74986444A2B2}" type="sibTrans" cxnId="{49B5F9D1-5637-5E48-AEF6-3AA63C68F51B}">
      <dgm:prSet/>
      <dgm:spPr/>
      <dgm:t>
        <a:bodyPr/>
        <a:lstStyle/>
        <a:p>
          <a:endParaRPr lang="en-US"/>
        </a:p>
      </dgm:t>
    </dgm:pt>
    <dgm:pt modelId="{9D87E9E3-5B3A-5F42-969F-6F1ED3F9924F}">
      <dgm:prSet phldrT="[Text]" custT="1"/>
      <dgm:spPr/>
      <dgm:t>
        <a:bodyPr/>
        <a:lstStyle/>
        <a:p>
          <a:r>
            <a:rPr lang="en-US" sz="1800" b="0" i="0" dirty="0">
              <a:latin typeface="Noe Display Medium" panose="020A0500090400000002" pitchFamily="18" charset="77"/>
            </a:rPr>
            <a:t>Inspiration</a:t>
          </a:r>
        </a:p>
      </dgm:t>
    </dgm:pt>
    <dgm:pt modelId="{00AB6604-D036-BB4A-9A62-F159C3D1CE42}" type="parTrans" cxnId="{E3D2B9CC-8BFB-6940-9353-77499900660C}">
      <dgm:prSet/>
      <dgm:spPr/>
      <dgm:t>
        <a:bodyPr/>
        <a:lstStyle/>
        <a:p>
          <a:endParaRPr lang="en-US"/>
        </a:p>
      </dgm:t>
    </dgm:pt>
    <dgm:pt modelId="{2D29F756-5A40-9D45-8CC0-27C6C539CDF0}" type="sibTrans" cxnId="{E3D2B9CC-8BFB-6940-9353-77499900660C}">
      <dgm:prSet/>
      <dgm:spPr/>
      <dgm:t>
        <a:bodyPr/>
        <a:lstStyle/>
        <a:p>
          <a:endParaRPr lang="en-US"/>
        </a:p>
      </dgm:t>
    </dgm:pt>
    <dgm:pt modelId="{2764693F-108A-DF49-907C-0DCF2E689F10}" type="pres">
      <dgm:prSet presAssocID="{315FB2C4-6DD4-2940-A15B-BC99EE2DB482}" presName="Name0" presStyleCnt="0">
        <dgm:presLayoutVars>
          <dgm:dir/>
          <dgm:resizeHandles val="exact"/>
        </dgm:presLayoutVars>
      </dgm:prSet>
      <dgm:spPr/>
    </dgm:pt>
    <dgm:pt modelId="{0C8C04C5-892A-0440-8E70-C4E99446DF7B}" type="pres">
      <dgm:prSet presAssocID="{D2C761BE-8FBF-8B4A-9C85-C0B825E9187B}" presName="Name5" presStyleLbl="vennNode1" presStyleIdx="0" presStyleCnt="6">
        <dgm:presLayoutVars>
          <dgm:bulletEnabled val="1"/>
        </dgm:presLayoutVars>
      </dgm:prSet>
      <dgm:spPr/>
    </dgm:pt>
    <dgm:pt modelId="{1302CE2C-C568-4248-8EE2-C9FD081DBA34}" type="pres">
      <dgm:prSet presAssocID="{E937F7DD-4E24-5840-B3A7-EA56CD1B94EC}" presName="space" presStyleCnt="0"/>
      <dgm:spPr/>
    </dgm:pt>
    <dgm:pt modelId="{B302889C-76CF-1143-9E76-AD83D9200DF3}" type="pres">
      <dgm:prSet presAssocID="{54CF98E5-E1CE-F546-A6CA-E61974CF0E00}" presName="Name5" presStyleLbl="vennNode1" presStyleIdx="1" presStyleCnt="6">
        <dgm:presLayoutVars>
          <dgm:bulletEnabled val="1"/>
        </dgm:presLayoutVars>
      </dgm:prSet>
      <dgm:spPr/>
    </dgm:pt>
    <dgm:pt modelId="{58F16AC5-FFA5-7A4F-869B-558388BC2ED8}" type="pres">
      <dgm:prSet presAssocID="{12B1153B-79BB-6E44-BA3F-E156BD399259}" presName="space" presStyleCnt="0"/>
      <dgm:spPr/>
    </dgm:pt>
    <dgm:pt modelId="{A699CF46-6E7B-1947-B7DC-BC9D8F39EFE3}" type="pres">
      <dgm:prSet presAssocID="{484C7BF3-C6A2-754B-A8C8-82EB4A4BF391}" presName="Name5" presStyleLbl="vennNode1" presStyleIdx="2" presStyleCnt="6">
        <dgm:presLayoutVars>
          <dgm:bulletEnabled val="1"/>
        </dgm:presLayoutVars>
      </dgm:prSet>
      <dgm:spPr/>
    </dgm:pt>
    <dgm:pt modelId="{EA33E0D9-5164-BA4D-AFBE-201DFC508FF8}" type="pres">
      <dgm:prSet presAssocID="{D9EC165A-CB5C-0049-BD65-73C79154796A}" presName="space" presStyleCnt="0"/>
      <dgm:spPr/>
    </dgm:pt>
    <dgm:pt modelId="{388E3351-1884-7C46-9B7C-D86DAB0105CA}" type="pres">
      <dgm:prSet presAssocID="{AD6EB984-58D1-ED4A-894C-2E6A6DC99176}" presName="Name5" presStyleLbl="vennNode1" presStyleIdx="3" presStyleCnt="6">
        <dgm:presLayoutVars>
          <dgm:bulletEnabled val="1"/>
        </dgm:presLayoutVars>
      </dgm:prSet>
      <dgm:spPr/>
    </dgm:pt>
    <dgm:pt modelId="{0A0B2B89-B900-7A4C-B138-ADF7B1DAC29C}" type="pres">
      <dgm:prSet presAssocID="{7066D939-A9AA-7140-9DCF-56E0B19DD8B0}" presName="space" presStyleCnt="0"/>
      <dgm:spPr/>
    </dgm:pt>
    <dgm:pt modelId="{60CA8060-6F6A-EB47-8875-E7BDECB87DAB}" type="pres">
      <dgm:prSet presAssocID="{BBE7B9DA-1FFA-EC4A-8BE5-15115BD63A1F}" presName="Name5" presStyleLbl="vennNode1" presStyleIdx="4" presStyleCnt="6">
        <dgm:presLayoutVars>
          <dgm:bulletEnabled val="1"/>
        </dgm:presLayoutVars>
      </dgm:prSet>
      <dgm:spPr/>
    </dgm:pt>
    <dgm:pt modelId="{AB4F1184-C72A-6543-BD23-78DC7E38E1F5}" type="pres">
      <dgm:prSet presAssocID="{014492AE-4D97-B049-B431-74986444A2B2}" presName="space" presStyleCnt="0"/>
      <dgm:spPr/>
    </dgm:pt>
    <dgm:pt modelId="{9CA8D552-BE1A-544C-8A51-301F0F58521A}" type="pres">
      <dgm:prSet presAssocID="{9D87E9E3-5B3A-5F42-969F-6F1ED3F9924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15D3E823-F0FC-FB4F-A1F7-EE98B52BA9A6}" srcId="{315FB2C4-6DD4-2940-A15B-BC99EE2DB482}" destId="{D2C761BE-8FBF-8B4A-9C85-C0B825E9187B}" srcOrd="0" destOrd="0" parTransId="{7CB302A7-84ED-D343-BD65-2BDD97F268A0}" sibTransId="{E937F7DD-4E24-5840-B3A7-EA56CD1B94EC}"/>
    <dgm:cxn modelId="{26BCB554-D955-2549-B8D9-4636AB873E40}" type="presOf" srcId="{D2C761BE-8FBF-8B4A-9C85-C0B825E9187B}" destId="{0C8C04C5-892A-0440-8E70-C4E99446DF7B}" srcOrd="0" destOrd="0" presId="urn:microsoft.com/office/officeart/2005/8/layout/venn3"/>
    <dgm:cxn modelId="{B6BA9372-37F4-9545-A598-F5A2C973D6FC}" type="presOf" srcId="{484C7BF3-C6A2-754B-A8C8-82EB4A4BF391}" destId="{A699CF46-6E7B-1947-B7DC-BC9D8F39EFE3}" srcOrd="0" destOrd="0" presId="urn:microsoft.com/office/officeart/2005/8/layout/venn3"/>
    <dgm:cxn modelId="{53F96775-0E25-6E48-839E-791F395A324B}" srcId="{315FB2C4-6DD4-2940-A15B-BC99EE2DB482}" destId="{484C7BF3-C6A2-754B-A8C8-82EB4A4BF391}" srcOrd="2" destOrd="0" parTransId="{9483AC31-3C7D-9E45-AF5D-9C5EBDD21536}" sibTransId="{D9EC165A-CB5C-0049-BD65-73C79154796A}"/>
    <dgm:cxn modelId="{8E32727E-1556-5A40-B2D7-2A8BD1CAAFE9}" type="presOf" srcId="{BBE7B9DA-1FFA-EC4A-8BE5-15115BD63A1F}" destId="{60CA8060-6F6A-EB47-8875-E7BDECB87DAB}" srcOrd="0" destOrd="0" presId="urn:microsoft.com/office/officeart/2005/8/layout/venn3"/>
    <dgm:cxn modelId="{AF1C2F7F-A4DC-2746-9D23-7F7C7CFBD413}" srcId="{315FB2C4-6DD4-2940-A15B-BC99EE2DB482}" destId="{54CF98E5-E1CE-F546-A6CA-E61974CF0E00}" srcOrd="1" destOrd="0" parTransId="{533C849C-B471-1842-A6B7-5AB980E16ADE}" sibTransId="{12B1153B-79BB-6E44-BA3F-E156BD399259}"/>
    <dgm:cxn modelId="{D76F7495-AACF-7B49-AAF0-F13CB9F0B9D8}" type="presOf" srcId="{315FB2C4-6DD4-2940-A15B-BC99EE2DB482}" destId="{2764693F-108A-DF49-907C-0DCF2E689F10}" srcOrd="0" destOrd="0" presId="urn:microsoft.com/office/officeart/2005/8/layout/venn3"/>
    <dgm:cxn modelId="{0410A0BF-8405-F048-8F4C-9D23EBF97019}" type="presOf" srcId="{AD6EB984-58D1-ED4A-894C-2E6A6DC99176}" destId="{388E3351-1884-7C46-9B7C-D86DAB0105CA}" srcOrd="0" destOrd="0" presId="urn:microsoft.com/office/officeart/2005/8/layout/venn3"/>
    <dgm:cxn modelId="{E3D2B9CC-8BFB-6940-9353-77499900660C}" srcId="{315FB2C4-6DD4-2940-A15B-BC99EE2DB482}" destId="{9D87E9E3-5B3A-5F42-969F-6F1ED3F9924F}" srcOrd="5" destOrd="0" parTransId="{00AB6604-D036-BB4A-9A62-F159C3D1CE42}" sibTransId="{2D29F756-5A40-9D45-8CC0-27C6C539CDF0}"/>
    <dgm:cxn modelId="{61BB65D0-D87F-BB48-842E-A1EFA687A45B}" srcId="{315FB2C4-6DD4-2940-A15B-BC99EE2DB482}" destId="{AD6EB984-58D1-ED4A-894C-2E6A6DC99176}" srcOrd="3" destOrd="0" parTransId="{42862D68-C2BE-3C4D-8FDB-D2EB324EC652}" sibTransId="{7066D939-A9AA-7140-9DCF-56E0B19DD8B0}"/>
    <dgm:cxn modelId="{49B5F9D1-5637-5E48-AEF6-3AA63C68F51B}" srcId="{315FB2C4-6DD4-2940-A15B-BC99EE2DB482}" destId="{BBE7B9DA-1FFA-EC4A-8BE5-15115BD63A1F}" srcOrd="4" destOrd="0" parTransId="{7FC34D19-534E-D34E-B78B-CA39D9DEE0C1}" sibTransId="{014492AE-4D97-B049-B431-74986444A2B2}"/>
    <dgm:cxn modelId="{208FD8D8-25AE-1F49-BF61-56563CDA6021}" type="presOf" srcId="{54CF98E5-E1CE-F546-A6CA-E61974CF0E00}" destId="{B302889C-76CF-1143-9E76-AD83D9200DF3}" srcOrd="0" destOrd="0" presId="urn:microsoft.com/office/officeart/2005/8/layout/venn3"/>
    <dgm:cxn modelId="{CC9F50DF-7748-2740-97E3-3023960C5C2F}" type="presOf" srcId="{9D87E9E3-5B3A-5F42-969F-6F1ED3F9924F}" destId="{9CA8D552-BE1A-544C-8A51-301F0F58521A}" srcOrd="0" destOrd="0" presId="urn:microsoft.com/office/officeart/2005/8/layout/venn3"/>
    <dgm:cxn modelId="{A77C2A89-131F-9F47-A0DB-2E6AAC3A4CB3}" type="presParOf" srcId="{2764693F-108A-DF49-907C-0DCF2E689F10}" destId="{0C8C04C5-892A-0440-8E70-C4E99446DF7B}" srcOrd="0" destOrd="0" presId="urn:microsoft.com/office/officeart/2005/8/layout/venn3"/>
    <dgm:cxn modelId="{DEC0FAAD-48CE-3640-B2DC-7251041FD774}" type="presParOf" srcId="{2764693F-108A-DF49-907C-0DCF2E689F10}" destId="{1302CE2C-C568-4248-8EE2-C9FD081DBA34}" srcOrd="1" destOrd="0" presId="urn:microsoft.com/office/officeart/2005/8/layout/venn3"/>
    <dgm:cxn modelId="{771742D9-82E2-C440-9080-9BB94F15170F}" type="presParOf" srcId="{2764693F-108A-DF49-907C-0DCF2E689F10}" destId="{B302889C-76CF-1143-9E76-AD83D9200DF3}" srcOrd="2" destOrd="0" presId="urn:microsoft.com/office/officeart/2005/8/layout/venn3"/>
    <dgm:cxn modelId="{B113F3E8-06AF-AB42-BD46-AE986D9CFBA5}" type="presParOf" srcId="{2764693F-108A-DF49-907C-0DCF2E689F10}" destId="{58F16AC5-FFA5-7A4F-869B-558388BC2ED8}" srcOrd="3" destOrd="0" presId="urn:microsoft.com/office/officeart/2005/8/layout/venn3"/>
    <dgm:cxn modelId="{CEF3493E-5D97-474D-A3CE-28D2AB861BA9}" type="presParOf" srcId="{2764693F-108A-DF49-907C-0DCF2E689F10}" destId="{A699CF46-6E7B-1947-B7DC-BC9D8F39EFE3}" srcOrd="4" destOrd="0" presId="urn:microsoft.com/office/officeart/2005/8/layout/venn3"/>
    <dgm:cxn modelId="{968E02BF-4778-FD43-A908-2DF90D787F6B}" type="presParOf" srcId="{2764693F-108A-DF49-907C-0DCF2E689F10}" destId="{EA33E0D9-5164-BA4D-AFBE-201DFC508FF8}" srcOrd="5" destOrd="0" presId="urn:microsoft.com/office/officeart/2005/8/layout/venn3"/>
    <dgm:cxn modelId="{318952C3-5C4E-7541-AEC3-07C2076AF363}" type="presParOf" srcId="{2764693F-108A-DF49-907C-0DCF2E689F10}" destId="{388E3351-1884-7C46-9B7C-D86DAB0105CA}" srcOrd="6" destOrd="0" presId="urn:microsoft.com/office/officeart/2005/8/layout/venn3"/>
    <dgm:cxn modelId="{AD698F01-7905-C445-9AE0-98E889736EB2}" type="presParOf" srcId="{2764693F-108A-DF49-907C-0DCF2E689F10}" destId="{0A0B2B89-B900-7A4C-B138-ADF7B1DAC29C}" srcOrd="7" destOrd="0" presId="urn:microsoft.com/office/officeart/2005/8/layout/venn3"/>
    <dgm:cxn modelId="{35192DB1-EBE8-EB4E-A0FB-E84AD9839872}" type="presParOf" srcId="{2764693F-108A-DF49-907C-0DCF2E689F10}" destId="{60CA8060-6F6A-EB47-8875-E7BDECB87DAB}" srcOrd="8" destOrd="0" presId="urn:microsoft.com/office/officeart/2005/8/layout/venn3"/>
    <dgm:cxn modelId="{F1A539A7-8FE6-A543-A989-105FE29DCB0F}" type="presParOf" srcId="{2764693F-108A-DF49-907C-0DCF2E689F10}" destId="{AB4F1184-C72A-6543-BD23-78DC7E38E1F5}" srcOrd="9" destOrd="0" presId="urn:microsoft.com/office/officeart/2005/8/layout/venn3"/>
    <dgm:cxn modelId="{FA7AEAA8-CEFA-D44D-A5A5-D717E2715080}" type="presParOf" srcId="{2764693F-108A-DF49-907C-0DCF2E689F10}" destId="{9CA8D552-BE1A-544C-8A51-301F0F58521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4987D-C81D-154F-9A57-77BD57A31E68}">
      <dsp:nvSpPr>
        <dsp:cNvPr id="0" name=""/>
        <dsp:cNvSpPr/>
      </dsp:nvSpPr>
      <dsp:spPr>
        <a:xfrm>
          <a:off x="2870422" y="2620"/>
          <a:ext cx="1788614" cy="17886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Noe Display Medium" panose="020A0500090400000002" pitchFamily="18" charset="77"/>
            </a:rPr>
            <a:t>Beliefs &amp; Values</a:t>
          </a:r>
        </a:p>
      </dsp:txBody>
      <dsp:txXfrm>
        <a:off x="3132358" y="264556"/>
        <a:ext cx="1264742" cy="1264742"/>
      </dsp:txXfrm>
    </dsp:sp>
    <dsp:sp modelId="{BD528BA7-9848-A148-B7F4-CCFA5F8CEF4E}">
      <dsp:nvSpPr>
        <dsp:cNvPr id="0" name=""/>
        <dsp:cNvSpPr/>
      </dsp:nvSpPr>
      <dsp:spPr>
        <a:xfrm rot="2700000">
          <a:off x="4466898" y="1534563"/>
          <a:ext cx="474592" cy="60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487749" y="1604956"/>
        <a:ext cx="332214" cy="362195"/>
      </dsp:txXfrm>
    </dsp:sp>
    <dsp:sp modelId="{44B77D02-E84C-FF4F-9515-C42B55B68649}">
      <dsp:nvSpPr>
        <dsp:cNvPr id="0" name=""/>
        <dsp:cNvSpPr/>
      </dsp:nvSpPr>
      <dsp:spPr>
        <a:xfrm>
          <a:off x="4768347" y="1900545"/>
          <a:ext cx="1788614" cy="17886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Noe Display Medium" panose="020A0500090400000002" pitchFamily="18" charset="77"/>
            </a:rPr>
            <a:t>Priorities </a:t>
          </a:r>
        </a:p>
      </dsp:txBody>
      <dsp:txXfrm>
        <a:off x="5030283" y="2162481"/>
        <a:ext cx="1264742" cy="1264742"/>
      </dsp:txXfrm>
    </dsp:sp>
    <dsp:sp modelId="{05B0F9C5-D171-014B-8B6F-8BF12EB128A3}">
      <dsp:nvSpPr>
        <dsp:cNvPr id="0" name=""/>
        <dsp:cNvSpPr/>
      </dsp:nvSpPr>
      <dsp:spPr>
        <a:xfrm rot="8100000">
          <a:off x="4485894" y="3432489"/>
          <a:ext cx="474592" cy="60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7421" y="3502882"/>
        <a:ext cx="332214" cy="362195"/>
      </dsp:txXfrm>
    </dsp:sp>
    <dsp:sp modelId="{E19D1DF3-E9A3-194D-9051-E430956D8323}">
      <dsp:nvSpPr>
        <dsp:cNvPr id="0" name=""/>
        <dsp:cNvSpPr/>
      </dsp:nvSpPr>
      <dsp:spPr>
        <a:xfrm>
          <a:off x="2870422" y="3798470"/>
          <a:ext cx="1788614" cy="17886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Noe Display Medium" panose="020A0500090400000002" pitchFamily="18" charset="77"/>
            </a:rPr>
            <a:t>Comms</a:t>
          </a:r>
        </a:p>
      </dsp:txBody>
      <dsp:txXfrm>
        <a:off x="3132358" y="4060406"/>
        <a:ext cx="1264742" cy="1264742"/>
      </dsp:txXfrm>
    </dsp:sp>
    <dsp:sp modelId="{2E7A9DC3-40C6-B747-86E3-DC5949C5914D}">
      <dsp:nvSpPr>
        <dsp:cNvPr id="0" name=""/>
        <dsp:cNvSpPr/>
      </dsp:nvSpPr>
      <dsp:spPr>
        <a:xfrm rot="13500000">
          <a:off x="2587969" y="3451484"/>
          <a:ext cx="474592" cy="60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709496" y="3622553"/>
        <a:ext cx="332214" cy="362195"/>
      </dsp:txXfrm>
    </dsp:sp>
    <dsp:sp modelId="{7BA868B4-5FEF-F445-9FDC-0525AB445FB3}">
      <dsp:nvSpPr>
        <dsp:cNvPr id="0" name=""/>
        <dsp:cNvSpPr/>
      </dsp:nvSpPr>
      <dsp:spPr>
        <a:xfrm>
          <a:off x="972497" y="1900545"/>
          <a:ext cx="1788614" cy="17886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Noe Display Medium" panose="020A0500090400000002" pitchFamily="18" charset="77"/>
            </a:rPr>
            <a:t>Behaviors &amp; Norms</a:t>
          </a:r>
        </a:p>
      </dsp:txBody>
      <dsp:txXfrm>
        <a:off x="1234433" y="2162481"/>
        <a:ext cx="1264742" cy="1264742"/>
      </dsp:txXfrm>
    </dsp:sp>
    <dsp:sp modelId="{1579D3E7-0B80-224C-9154-E5F889A1EB77}">
      <dsp:nvSpPr>
        <dsp:cNvPr id="0" name=""/>
        <dsp:cNvSpPr/>
      </dsp:nvSpPr>
      <dsp:spPr>
        <a:xfrm rot="18900000">
          <a:off x="2568973" y="1553559"/>
          <a:ext cx="474592" cy="60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589824" y="1724628"/>
        <a:ext cx="332214" cy="36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04C5-892A-0440-8E70-C4E99446DF7B}">
      <dsp:nvSpPr>
        <dsp:cNvPr id="0" name=""/>
        <dsp:cNvSpPr/>
      </dsp:nvSpPr>
      <dsp:spPr>
        <a:xfrm>
          <a:off x="400996" y="122"/>
          <a:ext cx="2309498" cy="23094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Fairness</a:t>
          </a:r>
        </a:p>
      </dsp:txBody>
      <dsp:txXfrm>
        <a:off x="739214" y="338340"/>
        <a:ext cx="1633062" cy="1633062"/>
      </dsp:txXfrm>
    </dsp:sp>
    <dsp:sp modelId="{B302889C-76CF-1143-9E76-AD83D9200DF3}">
      <dsp:nvSpPr>
        <dsp:cNvPr id="0" name=""/>
        <dsp:cNvSpPr/>
      </dsp:nvSpPr>
      <dsp:spPr>
        <a:xfrm>
          <a:off x="2248595" y="122"/>
          <a:ext cx="2309498" cy="23094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Respect</a:t>
          </a:r>
        </a:p>
      </dsp:txBody>
      <dsp:txXfrm>
        <a:off x="2586813" y="338340"/>
        <a:ext cx="1633062" cy="1633062"/>
      </dsp:txXfrm>
    </dsp:sp>
    <dsp:sp modelId="{A699CF46-6E7B-1947-B7DC-BC9D8F39EFE3}">
      <dsp:nvSpPr>
        <dsp:cNvPr id="0" name=""/>
        <dsp:cNvSpPr/>
      </dsp:nvSpPr>
      <dsp:spPr>
        <a:xfrm>
          <a:off x="4096194" y="122"/>
          <a:ext cx="2309498" cy="23094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Value</a:t>
          </a:r>
        </a:p>
      </dsp:txBody>
      <dsp:txXfrm>
        <a:off x="4434412" y="338340"/>
        <a:ext cx="1633062" cy="1633062"/>
      </dsp:txXfrm>
    </dsp:sp>
    <dsp:sp modelId="{388E3351-1884-7C46-9B7C-D86DAB0105CA}">
      <dsp:nvSpPr>
        <dsp:cNvPr id="0" name=""/>
        <dsp:cNvSpPr/>
      </dsp:nvSpPr>
      <dsp:spPr>
        <a:xfrm>
          <a:off x="5943793" y="122"/>
          <a:ext cx="2309498" cy="23094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Belonging </a:t>
          </a:r>
        </a:p>
      </dsp:txBody>
      <dsp:txXfrm>
        <a:off x="6282011" y="338340"/>
        <a:ext cx="1633062" cy="1633062"/>
      </dsp:txXfrm>
    </dsp:sp>
    <dsp:sp modelId="{60CA8060-6F6A-EB47-8875-E7BDECB87DAB}">
      <dsp:nvSpPr>
        <dsp:cNvPr id="0" name=""/>
        <dsp:cNvSpPr/>
      </dsp:nvSpPr>
      <dsp:spPr>
        <a:xfrm>
          <a:off x="7791392" y="122"/>
          <a:ext cx="2309498" cy="230949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Confidence</a:t>
          </a:r>
        </a:p>
      </dsp:txBody>
      <dsp:txXfrm>
        <a:off x="8129610" y="338340"/>
        <a:ext cx="1633062" cy="1633062"/>
      </dsp:txXfrm>
    </dsp:sp>
    <dsp:sp modelId="{9CA8D552-BE1A-544C-8A51-301F0F58521A}">
      <dsp:nvSpPr>
        <dsp:cNvPr id="0" name=""/>
        <dsp:cNvSpPr/>
      </dsp:nvSpPr>
      <dsp:spPr>
        <a:xfrm>
          <a:off x="9638990" y="122"/>
          <a:ext cx="2309498" cy="23094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Inspiration</a:t>
          </a:r>
        </a:p>
      </dsp:txBody>
      <dsp:txXfrm>
        <a:off x="9977208" y="338340"/>
        <a:ext cx="1633062" cy="1633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04C5-892A-0440-8E70-C4E99446DF7B}">
      <dsp:nvSpPr>
        <dsp:cNvPr id="0" name=""/>
        <dsp:cNvSpPr/>
      </dsp:nvSpPr>
      <dsp:spPr>
        <a:xfrm>
          <a:off x="400996" y="122"/>
          <a:ext cx="2309498" cy="23094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Fairness</a:t>
          </a:r>
        </a:p>
      </dsp:txBody>
      <dsp:txXfrm>
        <a:off x="739214" y="338340"/>
        <a:ext cx="1633062" cy="1633062"/>
      </dsp:txXfrm>
    </dsp:sp>
    <dsp:sp modelId="{B302889C-76CF-1143-9E76-AD83D9200DF3}">
      <dsp:nvSpPr>
        <dsp:cNvPr id="0" name=""/>
        <dsp:cNvSpPr/>
      </dsp:nvSpPr>
      <dsp:spPr>
        <a:xfrm>
          <a:off x="2248595" y="122"/>
          <a:ext cx="2309498" cy="23094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Respect</a:t>
          </a:r>
        </a:p>
      </dsp:txBody>
      <dsp:txXfrm>
        <a:off x="2586813" y="338340"/>
        <a:ext cx="1633062" cy="1633062"/>
      </dsp:txXfrm>
    </dsp:sp>
    <dsp:sp modelId="{A699CF46-6E7B-1947-B7DC-BC9D8F39EFE3}">
      <dsp:nvSpPr>
        <dsp:cNvPr id="0" name=""/>
        <dsp:cNvSpPr/>
      </dsp:nvSpPr>
      <dsp:spPr>
        <a:xfrm>
          <a:off x="4096194" y="122"/>
          <a:ext cx="2309498" cy="23094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Value</a:t>
          </a:r>
        </a:p>
      </dsp:txBody>
      <dsp:txXfrm>
        <a:off x="4434412" y="338340"/>
        <a:ext cx="1633062" cy="1633062"/>
      </dsp:txXfrm>
    </dsp:sp>
    <dsp:sp modelId="{388E3351-1884-7C46-9B7C-D86DAB0105CA}">
      <dsp:nvSpPr>
        <dsp:cNvPr id="0" name=""/>
        <dsp:cNvSpPr/>
      </dsp:nvSpPr>
      <dsp:spPr>
        <a:xfrm>
          <a:off x="5943793" y="122"/>
          <a:ext cx="2309498" cy="23094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Belonging </a:t>
          </a:r>
        </a:p>
      </dsp:txBody>
      <dsp:txXfrm>
        <a:off x="6282011" y="338340"/>
        <a:ext cx="1633062" cy="1633062"/>
      </dsp:txXfrm>
    </dsp:sp>
    <dsp:sp modelId="{60CA8060-6F6A-EB47-8875-E7BDECB87DAB}">
      <dsp:nvSpPr>
        <dsp:cNvPr id="0" name=""/>
        <dsp:cNvSpPr/>
      </dsp:nvSpPr>
      <dsp:spPr>
        <a:xfrm>
          <a:off x="7791392" y="122"/>
          <a:ext cx="2309498" cy="230949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Confidence</a:t>
          </a:r>
        </a:p>
      </dsp:txBody>
      <dsp:txXfrm>
        <a:off x="8129610" y="338340"/>
        <a:ext cx="1633062" cy="1633062"/>
      </dsp:txXfrm>
    </dsp:sp>
    <dsp:sp modelId="{9CA8D552-BE1A-544C-8A51-301F0F58521A}">
      <dsp:nvSpPr>
        <dsp:cNvPr id="0" name=""/>
        <dsp:cNvSpPr/>
      </dsp:nvSpPr>
      <dsp:spPr>
        <a:xfrm>
          <a:off x="9638990" y="122"/>
          <a:ext cx="2309498" cy="23094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99" tIns="22860" rIns="12709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Noe Display Medium" panose="020A0500090400000002" pitchFamily="18" charset="77"/>
            </a:rPr>
            <a:t>Inspiration</a:t>
          </a:r>
        </a:p>
      </dsp:txBody>
      <dsp:txXfrm>
        <a:off x="9977208" y="338340"/>
        <a:ext cx="1633062" cy="163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uropa-Light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uropa-Light" panose="02000000000000000000" pitchFamily="2" charset="77"/>
              </a:defRPr>
            </a:lvl1pPr>
          </a:lstStyle>
          <a:p>
            <a:fld id="{989B8692-9CF9-1044-8843-C4B131F81B0E}" type="datetimeFigureOut">
              <a:rPr lang="en-US" smtClean="0"/>
              <a:pPr/>
              <a:t>11/5/19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uropa-Light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uropa-Light" panose="02000000000000000000" pitchFamily="2" charset="77"/>
              </a:defRPr>
            </a:lvl1pPr>
          </a:lstStyle>
          <a:p>
            <a:fld id="{60FF1EE2-8E40-D94D-902C-166E4CE839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0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uropa-Light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uropa-Light" panose="02000000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uropa-Light" panose="02000000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uropa-Light" panose="02000000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uropa-Light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ideacast/2019/01/creating-psychological-safety-in-the-workplac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allup.com/workplace/247106/no-strategy-true-inclusion-workplace.aspx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ideacast/2019/01/creating-psychological-safety-in-the-workpla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allup.com/workplace/247106/no-strategy-true-inclusion-workplace.aspx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content/dam/Deloitte/au/Documents/human-capital/deloitte-au-hc-diversity-inclusion-soup-0513.pdf" TargetMode="External"/><Relationship Id="rId13" Type="http://schemas.openxmlformats.org/officeDocument/2006/relationships/hyperlink" Target="https://www.amazon.com/Thinking-Fast-Slow-Daniel-Kahneman/dp/0374533555" TargetMode="External"/><Relationship Id="rId3" Type="http://schemas.openxmlformats.org/officeDocument/2006/relationships/hyperlink" Target="https://hbr.org/2013/12/how-diversity-can-drive-innovation" TargetMode="External"/><Relationship Id="rId7" Type="http://schemas.openxmlformats.org/officeDocument/2006/relationships/hyperlink" Target="https://www.gallup.com/workplace/247106/no-strategy-true-inclusion-workplace.aspx" TargetMode="External"/><Relationship Id="rId12" Type="http://schemas.openxmlformats.org/officeDocument/2006/relationships/hyperlink" Target="https://www.catalyst.org/research/inclusive-leadership-the-view-from-six-countri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vp.com/atlas/pagerduty-s-jenn-tejada-on-recruiting-a-diverse-leadership-team-and-building-an-inclusive-culture" TargetMode="External"/><Relationship Id="rId11" Type="http://schemas.openxmlformats.org/officeDocument/2006/relationships/hyperlink" Target="https://www.mckinsey.com/featured-insights/gender-equality/women-in-the-workplace-2019" TargetMode="External"/><Relationship Id="rId5" Type="http://schemas.openxmlformats.org/officeDocument/2006/relationships/hyperlink" Target="https://hbr.org/ideacast/2019/01/creating-psychological-safety-in-the-workplace" TargetMode="External"/><Relationship Id="rId15" Type="http://schemas.openxmlformats.org/officeDocument/2006/relationships/hyperlink" Target="https://www.cultureamp.com/blog/sharing-gender-pronouns-at-work/" TargetMode="External"/><Relationship Id="rId10" Type="http://schemas.openxmlformats.org/officeDocument/2006/relationships/hyperlink" Target="https://www.mckinsey.com/business-functions/organization/our-insights/why-diversity-matters" TargetMode="External"/><Relationship Id="rId4" Type="http://schemas.openxmlformats.org/officeDocument/2006/relationships/hyperlink" Target="https://hbr.org/2016/01/manage-your-emotional-culture" TargetMode="External"/><Relationship Id="rId9" Type="http://schemas.openxmlformats.org/officeDocument/2006/relationships/hyperlink" Target="https://www2.deloitte.com/us/en/insights/topics/talent/six-signature-traits-of-inclusive-leadership.html" TargetMode="External"/><Relationship Id="rId14" Type="http://schemas.openxmlformats.org/officeDocument/2006/relationships/hyperlink" Target="https://www.amazon.com/Better-Allies-Everyday-Inclusive-Workplaces/dp/173272330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kinsey.com/business-functions/organization/our-insights/why-diversity-matters" TargetMode="External"/><Relationship Id="rId7" Type="http://schemas.openxmlformats.org/officeDocument/2006/relationships/hyperlink" Target="https://www2.deloitte.com/content/dam/Deloitte/au/Documents/human-capital/deloitte-au-hc-diversity-inclusion-soup-0513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2.deloitte.com/content/dam/Deloitte/au/Documents/human-capital/deloitte-au-hc-diversity-inclusion-soup-0513.pdf" TargetMode="External"/><Relationship Id="rId5" Type="http://schemas.openxmlformats.org/officeDocument/2006/relationships/hyperlink" Target="https://hbr.org/2013/12/how-diversity-can-drive-innovation" TargetMode="External"/><Relationship Id="rId4" Type="http://schemas.openxmlformats.org/officeDocument/2006/relationships/hyperlink" Target="https://www.mckinsey.com/business-functions/organization/our-insights/why-diversity-matter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ideacast/2019/01/creating-psychological-safety-in-the-workpla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allup.com/workplace/247106/no-strategy-true-inclusion-workplace.aspx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ideacast/2019/01/creating-psychological-safety-in-the-workplac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allup.com/workplace/247106/no-strategy-true-inclusion-workplace.asp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2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Procore uses trainings, team workshops, and offsites to work through exercises for building psychological safety on a team, built using research from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3"/>
              </a:rPr>
              <a:t>Amy Edmondson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and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4"/>
              </a:rPr>
              <a:t>Gallup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Exercise: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Have everyone on the team answer four questions that are provided ahead of time.  This is especially valuable for those who process better internally over time, like introverts.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can the team count on me for?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is our team's purpose?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want our team's reputation to be?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need to do differently to fulfill our purpose and achieve that reputation?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 first question is answered individually as you go around the circle. Give everyone equal time to talk (5 minutes max).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Then, the remaining questions are answered via group brainstorming. Some teams prefer to have a facilitator external to the team, such as an HR or D&amp;I leader, to help drive the exercise, while other groups prefer to lead it themselves.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to conduct this workshop: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Although this exercise is useful at any time, it's especially powerful at these moments, such as: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team is newly formed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new leader/team member joins an existing team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After an organizational shift has created new company or department OKRs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Estimated time: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Prep: 20 minutes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2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Europa-Light" panose="02000000000000000000" pitchFamily="2" charset="77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Procore uses trainings, team workshops, and offsites to work through exercises for building psychological safety on a team, built using research from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3"/>
              </a:rPr>
              <a:t>Amy Edmondson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and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4"/>
              </a:rPr>
              <a:t>Gallup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Exercise: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Have everyone on the team answer four questions that are provided ahead of time.  This is especially valuable for those who process better internally over time, like introverts.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can the team count on me for?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is our team's purpose?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want our team's reputation to be?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need to do differently to fulfill our purpose and achieve that reputation?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 first question is answered individually as you go around the circle. Give everyone equal time to talk (5 minutes max).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Then, the remaining questions are answered via group brainstorming. Some teams prefer to have a facilitator external to the team, such as an HR or D&amp;I leader, to help drive the exercise, while other groups prefer to lead it themselves.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to conduct this workshop: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Although this exercise is useful at any time, it's especially powerful at these moments, such as: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team is newly formed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new leader/team member joins an existing team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After an organizational shift has created new company or department OKRs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Estimated time: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Prep: 20 minutes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1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Mission: </a:t>
            </a:r>
            <a:r>
              <a:rPr lang="en-US" sz="2000" dirty="0"/>
              <a:t>Why is Inclusion, Diversity, and Belonging important to the business?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Objective: </a:t>
            </a:r>
            <a:r>
              <a:rPr lang="en-US" sz="2000" dirty="0"/>
              <a:t>Where is our organization ideally headed?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Pillars: </a:t>
            </a:r>
            <a:r>
              <a:rPr lang="en-US" sz="2000" dirty="0"/>
              <a:t>What are our challenges and opportunities for growth?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Programming: </a:t>
            </a:r>
            <a:r>
              <a:rPr lang="en-US" sz="2000" dirty="0"/>
              <a:t>How are we going to get this done with systems and people in place? How are we going to measure our success?</a:t>
            </a:r>
          </a:p>
          <a:p>
            <a:pPr marL="687388" lvl="1" indent="-342900">
              <a:buFont typeface="Wingdings" pitchFamily="2" charset="2"/>
              <a:buChar char="q"/>
            </a:pPr>
            <a:endParaRPr lang="en-US" sz="2000" dirty="0"/>
          </a:p>
          <a:p>
            <a:pPr marL="687388" lvl="1" indent="-342900">
              <a:buFont typeface="Wingdings" pitchFamily="2" charset="2"/>
              <a:buChar char="q"/>
            </a:pPr>
            <a:endParaRPr lang="en-US" sz="2000" dirty="0"/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Why are we doing this?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 mission should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explain why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this culture change is imperative for the business. 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Where are we headed?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Whereas the mission explains why you’re making change, the objective explains directionally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where the organization is headed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. Objectives can be measured through qualitative and quantitative measures. 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are we focused on?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These pillars are the challenges or areas of opportunity where a culture leader can make an impact on the business.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While the mission and objective might stay consistent year-over-year, an organization changes the pillars annually or increases the number over time.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How are we going to get this done?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Underneath each pillar are programs that drive change in terms of group systems and individual attitudes and behaviors. Programmatic change must involve process and people. To measure the success of a program overtime, a culture leader can match an individual KPI to each program, system, or habit and see how it improves quarter-over-quarter. </a:t>
            </a:r>
          </a:p>
          <a:p>
            <a:pPr marL="687388" lvl="1" indent="-342900">
              <a:buFont typeface="Wingdings" pitchFamily="2" charset="2"/>
              <a:buChar char="q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1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1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</a:t>
            </a:r>
          </a:p>
          <a:p>
            <a:r>
              <a:rPr lang="en-US" dirty="0">
                <a:hlinkClick r:id="rId3"/>
              </a:rPr>
              <a:t>https://hbr.org/2013/12/how-diversity-can-drive-innovation</a:t>
            </a:r>
            <a:endParaRPr lang="en-US" dirty="0"/>
          </a:p>
          <a:p>
            <a:r>
              <a:rPr lang="en-US" dirty="0">
                <a:hlinkClick r:id="rId4"/>
              </a:rPr>
              <a:t>https://hbr.org/2016/01/manage-your-emotional-culture</a:t>
            </a:r>
            <a:endParaRPr lang="en-US" dirty="0"/>
          </a:p>
          <a:p>
            <a:r>
              <a:rPr lang="en-US" dirty="0">
                <a:hlinkClick r:id="rId5"/>
              </a:rPr>
              <a:t>https://hbr.org/ideacast/2019/01/creating-psychological-safety-in-the-workplace</a:t>
            </a:r>
            <a:endParaRPr lang="en-US" dirty="0"/>
          </a:p>
          <a:p>
            <a:r>
              <a:rPr lang="en-US" dirty="0">
                <a:hlinkClick r:id="rId6"/>
              </a:rPr>
              <a:t>https://www.bvp.com/atlas/pagerduty-s-jenn-tejada-on-recruiting-a-diverse-leadership-team-and-building-an-inclusive-culture</a:t>
            </a:r>
            <a:endParaRPr lang="en-US" dirty="0"/>
          </a:p>
          <a:p>
            <a:r>
              <a:rPr lang="en-US" dirty="0">
                <a:hlinkClick r:id="rId7"/>
              </a:rPr>
              <a:t>https://www.gallup.com/workplace/247106/no-strategy-true-inclusion-workplace.aspx</a:t>
            </a:r>
            <a:endParaRPr lang="en-US" dirty="0"/>
          </a:p>
          <a:p>
            <a:r>
              <a:rPr lang="en-US" dirty="0">
                <a:hlinkClick r:id="rId8"/>
              </a:rPr>
              <a:t>https://www2.deloitte.com/content/dam/Deloitte/au/Documents/human-capital/deloitte-au-hc-diversity-inclusion-soup-0513.pdf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9"/>
              </a:rPr>
              <a:t>https://www2.deloitte.com/us/en/insights/topics/talent/six-signature-traits-of-inclusive-leadership.html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10"/>
              </a:rPr>
              <a:t>https://www.mckinsey.com/business-functions/organization/our-insights/why-diversity-matters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11"/>
              </a:rPr>
              <a:t>https://www.mckinsey.com/featured-insights/gender-equality/women-in-the-workplace-2019</a:t>
            </a:r>
            <a:endParaRPr lang="en-US" dirty="0"/>
          </a:p>
          <a:p>
            <a:r>
              <a:rPr lang="en-US" dirty="0">
                <a:hlinkClick r:id="rId12"/>
              </a:rPr>
              <a:t>https://www.catalyst.org/research/inclusive-leadership-the-view-from-six-countries</a:t>
            </a:r>
            <a:endParaRPr lang="en-US" dirty="0"/>
          </a:p>
          <a:p>
            <a:r>
              <a:rPr lang="en-US" dirty="0">
                <a:hlinkClick r:id="rId13"/>
              </a:rPr>
              <a:t>https://www.amazon.com/Thinking-Fast-Slow-Daniel-Kahneman/dp/0374533555</a:t>
            </a:r>
            <a:endParaRPr lang="en-US" dirty="0"/>
          </a:p>
          <a:p>
            <a:r>
              <a:rPr lang="en-US" dirty="0">
                <a:hlinkClick r:id="rId14"/>
              </a:rPr>
              <a:t>https://www.amazon.com/Better-Allies-Everyday-Inclusive-Workplaces/dp/1732723303</a:t>
            </a:r>
            <a:endParaRPr lang="en-US" dirty="0"/>
          </a:p>
          <a:p>
            <a:r>
              <a:rPr lang="en-US" dirty="0">
                <a:hlinkClick r:id="rId15"/>
              </a:rPr>
              <a:t>https://www.cultureamp.com/blog/sharing-gender-pronouns-at-work/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3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4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2015 McKinsey </a:t>
            </a:r>
            <a:r>
              <a:rPr lang="en-US" dirty="0">
                <a:hlinkClick r:id="rId3"/>
              </a:rPr>
              <a:t>report</a:t>
            </a:r>
            <a:r>
              <a:rPr lang="en-US" dirty="0"/>
              <a:t> on 366 public companies found that those in the top quartile for ethnic and racial diversity in management were 35% more likely to have financial returns above their industry mean, and those in the top quartile for gender diversity were 15% more likely to have returns above the industry mean. Source: </a:t>
            </a:r>
            <a:r>
              <a:rPr lang="en-US" dirty="0">
                <a:hlinkClick r:id="rId4"/>
              </a:rPr>
              <a:t>https://www.mckinsey.com/business-functions/organization/our-insights/why-diversity-matters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As your business grows, capturing new markets will become increasingly important.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5"/>
              </a:rPr>
              <a:t>Harvard Business Review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 reports that diverse companies are 70% more likely to report that the firm captured a new market. </a:t>
            </a:r>
            <a:r>
              <a:rPr lang="en-US" dirty="0"/>
              <a:t>Source: </a:t>
            </a:r>
            <a:r>
              <a:rPr lang="en-US" dirty="0">
                <a:hlinkClick r:id="rId5"/>
              </a:rPr>
              <a:t>https://hbr.org/2013/12/how-diversity-can-drive-innovation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6"/>
              </a:rPr>
              <a:t>Deloitte Australia research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 shows that inclusive teams outperform their peers by 80% in team-based assessments. Source: </a:t>
            </a:r>
            <a:r>
              <a:rPr lang="en-US" dirty="0">
                <a:hlinkClick r:id="rId7"/>
              </a:rPr>
              <a:t>https://www2.deloitte.com/content/dam/Deloitte/au/Documents/human-capital/deloitte-au-hc-diversity-inclusion-soup-0513.pdf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Cognitive culture: </a:t>
            </a:r>
            <a:r>
              <a:rPr lang="en-US" b="0" dirty="0"/>
              <a:t>The shared intellectual values, norms, artifacts, and assumptions that serve as a guide for the group to thrive.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Emotional culture: </a:t>
            </a:r>
            <a:r>
              <a:rPr lang="en-US" dirty="0"/>
              <a:t>The signals, behaviors, and habits we consciously or unconsciously practice that influence  employee satisfaction, burnout, teamwork, and even hard measures such as financial performance and absenteeism.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6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Check where there are vulnerabilities to bias, such as when…</a:t>
            </a:r>
          </a:p>
          <a:p>
            <a:pPr marL="1031875" lvl="2" indent="-342900" fontAlgn="base">
              <a:buFont typeface="Wingdings" pitchFamily="2" charset="2"/>
              <a:buChar char="§"/>
            </a:pPr>
            <a:r>
              <a:rPr lang="en-US" sz="2200" dirty="0"/>
              <a:t>A team encounters new circumstances;  </a:t>
            </a:r>
          </a:p>
          <a:p>
            <a:pPr marL="1031875" lvl="2" indent="-342900" fontAlgn="base">
              <a:buFont typeface="Wingdings" pitchFamily="2" charset="2"/>
              <a:buChar char="§"/>
            </a:pPr>
            <a:r>
              <a:rPr lang="en-US" sz="2200" dirty="0"/>
              <a:t>A situation requires discretion;  </a:t>
            </a:r>
          </a:p>
          <a:p>
            <a:pPr marL="1031875" lvl="2" indent="-342900" fontAlgn="base">
              <a:buFont typeface="Wingdings" pitchFamily="2" charset="2"/>
              <a:buChar char="§"/>
            </a:pPr>
            <a:r>
              <a:rPr lang="en-US" sz="2200" dirty="0"/>
              <a:t>A group is working with ambiguous parameters or data; </a:t>
            </a:r>
          </a:p>
          <a:p>
            <a:pPr marL="687388" lvl="1" indent="-342900" fontAlgn="base">
              <a:buFont typeface="Wingdings" pitchFamily="2" charset="2"/>
              <a:buChar char="§"/>
            </a:pPr>
            <a:r>
              <a:rPr lang="en-US" sz="2400" b="1" dirty="0">
                <a:highlight>
                  <a:srgbClr val="FFFF00"/>
                </a:highlight>
              </a:rPr>
              <a:t>Tip:</a:t>
            </a:r>
            <a:r>
              <a:rPr lang="en-US" sz="2400" b="1" dirty="0"/>
              <a:t> </a:t>
            </a:r>
            <a:r>
              <a:rPr lang="en-US" sz="2400" dirty="0"/>
              <a:t>Schedule “think time” on your calendar given one of these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HALT – Are you hungry, angry, lonely, or tired?</a:t>
            </a:r>
          </a:p>
          <a:p>
            <a:pPr marL="1031875" lvl="2" indent="-342900">
              <a:buFont typeface="Wingdings" pitchFamily="2" charset="2"/>
              <a:buChar char="§"/>
            </a:pPr>
            <a:r>
              <a:rPr lang="en-US" sz="2200" dirty="0"/>
              <a:t>Stress, overwhelm, and multi-tasking are deleterious to your brain. </a:t>
            </a:r>
          </a:p>
          <a:p>
            <a:pPr marL="687388" lvl="1" indent="-342900">
              <a:buFont typeface="Wingdings" pitchFamily="2" charset="2"/>
              <a:buChar char="§"/>
            </a:pPr>
            <a:r>
              <a:rPr lang="en-US" sz="2400" b="1" dirty="0">
                <a:highlight>
                  <a:srgbClr val="FFFF00"/>
                </a:highlight>
              </a:rPr>
              <a:t>Tip:</a:t>
            </a:r>
            <a:r>
              <a:rPr lang="en-US" sz="2400" b="1" dirty="0"/>
              <a:t> </a:t>
            </a:r>
            <a:r>
              <a:rPr lang="en-US" sz="2400" dirty="0"/>
              <a:t>Breathe. Can you reduce or mitigate stress before taking action?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Finally, compare and contrast scenarios or sets of information to slow down your brain. </a:t>
            </a:r>
          </a:p>
          <a:p>
            <a:pPr marL="687388" lvl="1" indent="-342900">
              <a:buFont typeface="Wingdings" pitchFamily="2" charset="2"/>
              <a:buChar char="§"/>
            </a:pPr>
            <a:r>
              <a:rPr lang="en-US" sz="2400" b="1" dirty="0">
                <a:highlight>
                  <a:srgbClr val="FFFF00"/>
                </a:highlight>
              </a:rPr>
              <a:t>Tip:</a:t>
            </a:r>
            <a:r>
              <a:rPr lang="en-US" sz="2400" b="1" dirty="0"/>
              <a:t> </a:t>
            </a:r>
            <a:r>
              <a:rPr lang="en-US" sz="2400" dirty="0"/>
              <a:t>Source and rely on objective data/criteria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Procore uses trainings, team workshops, and offsites to work through exercises for building psychological safety on a team, built using research from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3"/>
              </a:rPr>
              <a:t>Amy Edmondson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and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4"/>
              </a:rPr>
              <a:t>Gallup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Exercise: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Have everyone on the team answer four questions that are provided ahead of time.  This is especially valuable for those who process better internally over time, like introverts.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can the team count on me for?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is our team's purpose?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want our team's reputation to be?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need to do differently to fulfill our purpose and achieve that reputation?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 first question is answered individually as you go around the circle. Give everyone equal time to talk (5 minutes max).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Then, the remaining questions are answered via group brainstorming. Some teams prefer to have a facilitator external to the team, such as an HR or D&amp;I leader, to help drive the exercise, while other groups prefer to lead it themselves.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to conduct this workshop: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Although this exercise is useful at any time, it's especially powerful at these moments, such as: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team is newly formed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new leader/team member joins an existing team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After an organizational shift has created new company or department OKRs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Estimated time: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Prep: 20 minutes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2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Procore uses trainings, team workshops, and offsites to work through exercises for building psychological safety on a team, built using research from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3"/>
              </a:rPr>
              <a:t>Amy Edmondson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 and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  <a:hlinkClick r:id="rId4"/>
              </a:rPr>
              <a:t>Gallup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Exercise: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Have everyone on the team answer four questions that are provided ahead of time.  This is especially valuable for those who process better internally over time, like introverts.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can the team count on me for?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is our team's purpose?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want our team's reputation to be?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What do we need to do differently to fulfill our purpose and achieve that reputation?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 first question is answered individually as you go around the circle. Give everyone equal time to talk (5 minutes max).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Then, the remaining questions are answered via group brainstorming. Some teams prefer to have a facilitator external to the team, such as an HR or D&amp;I leader, to help drive the exercise, while other groups prefer to lead it themselves. 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 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to conduct this workshop: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Although this exercise is useful at any time, it's especially powerful at these moments, such as: 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team is newly formed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When a new leader/team member joins an existing team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After an organizational shift has created new company or department OKRs</a:t>
            </a: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Estimated time: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Europa-Light" panose="02000000000000000000" pitchFamily="2" charset="77"/>
                <a:ea typeface="+mn-ea"/>
                <a:cs typeface="+mn-cs"/>
              </a:rPr>
              <a:t>Prep: 20 minutes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1EE2-8E40-D94D-902C-166E4CE839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7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B9FA-3748-5743-8D39-41E644F2E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86" y="3918894"/>
            <a:ext cx="4760563" cy="14176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4595-1DF2-EC4D-B5A8-02EB1CBFE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7586" y="5355360"/>
            <a:ext cx="4760563" cy="9467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on one or two lines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61F8AE-30C5-8C40-855C-899B5A868430}"/>
              </a:ext>
            </a:extLst>
          </p:cNvPr>
          <p:cNvSpPr/>
          <p:nvPr userDrawn="1"/>
        </p:nvSpPr>
        <p:spPr>
          <a:xfrm>
            <a:off x="231732" y="131523"/>
            <a:ext cx="3688915" cy="6588691"/>
          </a:xfrm>
          <a:custGeom>
            <a:avLst/>
            <a:gdLst>
              <a:gd name="connsiteX0" fmla="*/ 2004164 w 3688915"/>
              <a:gd name="connsiteY0" fmla="*/ 0 h 6588691"/>
              <a:gd name="connsiteX1" fmla="*/ 0 w 3688915"/>
              <a:gd name="connsiteY1" fmla="*/ 3601233 h 6588691"/>
              <a:gd name="connsiteX2" fmla="*/ 0 w 3688915"/>
              <a:gd name="connsiteY2" fmla="*/ 6588691 h 6588691"/>
              <a:gd name="connsiteX3" fmla="*/ 3688915 w 3688915"/>
              <a:gd name="connsiteY3" fmla="*/ 6263 h 6588691"/>
              <a:gd name="connsiteX4" fmla="*/ 2004164 w 3688915"/>
              <a:gd name="connsiteY4" fmla="*/ 0 h 65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915" h="6588691">
                <a:moveTo>
                  <a:pt x="2004164" y="0"/>
                </a:moveTo>
                <a:lnTo>
                  <a:pt x="0" y="3601233"/>
                </a:lnTo>
                <a:lnTo>
                  <a:pt x="0" y="6588691"/>
                </a:lnTo>
                <a:lnTo>
                  <a:pt x="3688915" y="6263"/>
                </a:lnTo>
                <a:lnTo>
                  <a:pt x="2004164" y="0"/>
                </a:lnTo>
                <a:close/>
              </a:path>
            </a:pathLst>
          </a:custGeom>
          <a:solidFill>
            <a:srgbClr val="66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CC1C4C-ED6F-CF41-A270-F5844F5B3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951" y="5370923"/>
            <a:ext cx="2335754" cy="100541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A2A905D-DBF1-9443-AA37-C7CF632F6F7D}"/>
              </a:ext>
            </a:extLst>
          </p:cNvPr>
          <p:cNvSpPr txBox="1">
            <a:spLocks/>
          </p:cNvSpPr>
          <p:nvPr userDrawn="1"/>
        </p:nvSpPr>
        <p:spPr>
          <a:xfrm>
            <a:off x="1807586" y="61752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2335D-3060-7C49-95DC-1B7FF803F63F}" type="datetimeFigureOut">
              <a:rPr lang="en-US" sz="1600" smtClean="0">
                <a:solidFill>
                  <a:schemeClr val="tx1"/>
                </a:solidFill>
                <a:latin typeface="Europa-Light" panose="02000000000000000000" pitchFamily="2" charset="77"/>
              </a:rPr>
              <a:pPr/>
              <a:t>11/5/19</a:t>
            </a:fld>
            <a:r>
              <a:rPr lang="en-US" sz="1600" dirty="0">
                <a:solidFill>
                  <a:schemeClr val="tx1"/>
                </a:solidFill>
                <a:latin typeface="Europa-Light" panose="02000000000000000000" pitchFamily="2" charset="77"/>
              </a:rPr>
              <a:t> •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6724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C04D25C-B023-134A-8959-5F59419A0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7964" y="1321134"/>
            <a:ext cx="5594036" cy="4933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62B445-83B5-2A46-88B4-4B6D2DA9E4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152" y="1825625"/>
            <a:ext cx="5013960" cy="4351338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200">
                <a:solidFill>
                  <a:srgbClr val="54585A"/>
                </a:solidFill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512E3-1F17-C841-9099-97CD28BD623E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4152" y="1006443"/>
            <a:ext cx="10515600" cy="523431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49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698AAC-80C1-2541-8044-888D9D58FF7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152" y="1825625"/>
            <a:ext cx="5013960" cy="4351338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200">
                <a:solidFill>
                  <a:srgbClr val="54585A"/>
                </a:solidFill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B7BE6E-BDD6-8B4C-8CEB-BE50D8297FA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55792" y="1825625"/>
            <a:ext cx="5013960" cy="4351338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200" b="1" i="0">
                <a:solidFill>
                  <a:srgbClr val="54585A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575E3F-6ED8-504B-8886-FEB92DD4D90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4152" y="1006443"/>
            <a:ext cx="10515600" cy="523431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177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C186DB-75ED-D04F-9057-6941DC5538E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4152" y="1006443"/>
            <a:ext cx="10515600" cy="523431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215806-5644-214F-9EA5-AB80C35B22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152" y="1825625"/>
            <a:ext cx="5013960" cy="4351338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200">
                <a:solidFill>
                  <a:srgbClr val="54585A"/>
                </a:solidFill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38506"/>
            <a:ext cx="5628640" cy="3847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1900" b="0">
                <a:solidFill>
                  <a:srgbClr val="54585A"/>
                </a:solidFill>
                <a:latin typeface="Europa-Regular" panose="02000000000000000000" pitchFamily="2" charset="77"/>
              </a:defRPr>
            </a:lvl1pPr>
          </a:lstStyle>
          <a:p>
            <a:r>
              <a:rPr lang="en-US" dirty="0"/>
              <a:t>Click to enter tagline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580BC8-F197-624A-83D2-D4B23113A598}"/>
              </a:ext>
            </a:extLst>
          </p:cNvPr>
          <p:cNvCxnSpPr>
            <a:cxnSpLocks/>
          </p:cNvCxnSpPr>
          <p:nvPr userDrawn="1"/>
        </p:nvCxnSpPr>
        <p:spPr>
          <a:xfrm>
            <a:off x="558566" y="1234053"/>
            <a:ext cx="111660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B15EDF-7560-0D4A-8FDB-D643DC9CA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8566" y="1825625"/>
            <a:ext cx="5316922" cy="4351338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FD41AF4-510F-E84F-9B74-C44CBD2D6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566" y="333940"/>
            <a:ext cx="1891792" cy="730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D53190-E09E-EA47-A67D-8C82835AE4E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51859" y="1825625"/>
            <a:ext cx="5316922" cy="4351338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14658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: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921692-A7B3-1B41-AB27-ACA4FC565829}"/>
              </a:ext>
            </a:extLst>
          </p:cNvPr>
          <p:cNvSpPr/>
          <p:nvPr userDrawn="1"/>
        </p:nvSpPr>
        <p:spPr>
          <a:xfrm>
            <a:off x="0" y="1572329"/>
            <a:ext cx="6096000" cy="4584631"/>
          </a:xfrm>
          <a:prstGeom prst="rect">
            <a:avLst/>
          </a:prstGeom>
          <a:solidFill>
            <a:srgbClr val="E8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5483E2B-A2F3-DD42-968A-A4F1F87543CE}"/>
              </a:ext>
            </a:extLst>
          </p:cNvPr>
          <p:cNvSpPr/>
          <p:nvPr userDrawn="1"/>
        </p:nvSpPr>
        <p:spPr>
          <a:xfrm flipH="1" flipV="1">
            <a:off x="5084318" y="1472426"/>
            <a:ext cx="1022921" cy="17948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38506"/>
            <a:ext cx="5628640" cy="3847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1900" b="0">
                <a:solidFill>
                  <a:srgbClr val="54585A"/>
                </a:solidFill>
                <a:latin typeface="Europa-Regular" panose="02000000000000000000" pitchFamily="2" charset="77"/>
              </a:defRPr>
            </a:lvl1pPr>
          </a:lstStyle>
          <a:p>
            <a:r>
              <a:rPr lang="en-US" dirty="0"/>
              <a:t>Click to enter tagline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580BC8-F197-624A-83D2-D4B23113A598}"/>
              </a:ext>
            </a:extLst>
          </p:cNvPr>
          <p:cNvCxnSpPr>
            <a:cxnSpLocks/>
          </p:cNvCxnSpPr>
          <p:nvPr userDrawn="1"/>
        </p:nvCxnSpPr>
        <p:spPr>
          <a:xfrm>
            <a:off x="558566" y="1234053"/>
            <a:ext cx="111660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B15EDF-7560-0D4A-8FDB-D643DC9CA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8566" y="1825625"/>
            <a:ext cx="5316922" cy="4351338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FD41AF4-510F-E84F-9B74-C44CBD2D6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566" y="333940"/>
            <a:ext cx="1891792" cy="730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D53190-E09E-EA47-A67D-8C82835AE4E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51859" y="1825625"/>
            <a:ext cx="5316922" cy="4351338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9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66534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B9FA-3748-5743-8D39-41E644F2E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586" y="4578984"/>
            <a:ext cx="4760563" cy="14176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61F8AE-30C5-8C40-855C-899B5A868430}"/>
              </a:ext>
            </a:extLst>
          </p:cNvPr>
          <p:cNvSpPr/>
          <p:nvPr userDrawn="1"/>
        </p:nvSpPr>
        <p:spPr>
          <a:xfrm>
            <a:off x="231732" y="131523"/>
            <a:ext cx="3688915" cy="6588691"/>
          </a:xfrm>
          <a:custGeom>
            <a:avLst/>
            <a:gdLst>
              <a:gd name="connsiteX0" fmla="*/ 2004164 w 3688915"/>
              <a:gd name="connsiteY0" fmla="*/ 0 h 6588691"/>
              <a:gd name="connsiteX1" fmla="*/ 0 w 3688915"/>
              <a:gd name="connsiteY1" fmla="*/ 3601233 h 6588691"/>
              <a:gd name="connsiteX2" fmla="*/ 0 w 3688915"/>
              <a:gd name="connsiteY2" fmla="*/ 6588691 h 6588691"/>
              <a:gd name="connsiteX3" fmla="*/ 3688915 w 3688915"/>
              <a:gd name="connsiteY3" fmla="*/ 6263 h 6588691"/>
              <a:gd name="connsiteX4" fmla="*/ 2004164 w 3688915"/>
              <a:gd name="connsiteY4" fmla="*/ 0 h 65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915" h="6588691">
                <a:moveTo>
                  <a:pt x="2004164" y="0"/>
                </a:moveTo>
                <a:lnTo>
                  <a:pt x="0" y="3601233"/>
                </a:lnTo>
                <a:lnTo>
                  <a:pt x="0" y="6588691"/>
                </a:lnTo>
                <a:lnTo>
                  <a:pt x="3688915" y="6263"/>
                </a:lnTo>
                <a:lnTo>
                  <a:pt x="2004164" y="0"/>
                </a:lnTo>
                <a:close/>
              </a:path>
            </a:pathLst>
          </a:custGeom>
          <a:solidFill>
            <a:srgbClr val="66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CC1C4C-ED6F-CF41-A270-F5844F5B3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951" y="5370923"/>
            <a:ext cx="2335754" cy="100541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A2A905D-DBF1-9443-AA37-C7CF632F6F7D}"/>
              </a:ext>
            </a:extLst>
          </p:cNvPr>
          <p:cNvSpPr txBox="1">
            <a:spLocks/>
          </p:cNvSpPr>
          <p:nvPr userDrawn="1"/>
        </p:nvSpPr>
        <p:spPr>
          <a:xfrm>
            <a:off x="1807586" y="61752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2335D-3060-7C49-95DC-1B7FF803F63F}" type="datetimeFigureOut">
              <a:rPr lang="en-US" sz="1600" smtClean="0">
                <a:solidFill>
                  <a:schemeClr val="tx1"/>
                </a:solidFill>
                <a:latin typeface="Europa-Light" panose="02000000000000000000" pitchFamily="2" charset="77"/>
              </a:rPr>
              <a:pPr/>
              <a:t>11/5/19</a:t>
            </a:fld>
            <a:r>
              <a:rPr lang="en-US" sz="1600" dirty="0">
                <a:solidFill>
                  <a:schemeClr val="tx1"/>
                </a:solidFill>
                <a:latin typeface="Europa-Light" panose="02000000000000000000" pitchFamily="2" charset="77"/>
              </a:rPr>
              <a:t> •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407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B9FA-3748-5743-8D39-41E644F2E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86" y="3918894"/>
            <a:ext cx="4760563" cy="14176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150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4595-1DF2-EC4D-B5A8-02EB1CBFE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7586" y="5355360"/>
            <a:ext cx="4760563" cy="9467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150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on one or two lines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61F8AE-30C5-8C40-855C-899B5A868430}"/>
              </a:ext>
            </a:extLst>
          </p:cNvPr>
          <p:cNvSpPr/>
          <p:nvPr userDrawn="1"/>
        </p:nvSpPr>
        <p:spPr>
          <a:xfrm>
            <a:off x="231732" y="131523"/>
            <a:ext cx="3688915" cy="6588691"/>
          </a:xfrm>
          <a:custGeom>
            <a:avLst/>
            <a:gdLst>
              <a:gd name="connsiteX0" fmla="*/ 2004164 w 3688915"/>
              <a:gd name="connsiteY0" fmla="*/ 0 h 6588691"/>
              <a:gd name="connsiteX1" fmla="*/ 0 w 3688915"/>
              <a:gd name="connsiteY1" fmla="*/ 3601233 h 6588691"/>
              <a:gd name="connsiteX2" fmla="*/ 0 w 3688915"/>
              <a:gd name="connsiteY2" fmla="*/ 6588691 h 6588691"/>
              <a:gd name="connsiteX3" fmla="*/ 3688915 w 3688915"/>
              <a:gd name="connsiteY3" fmla="*/ 6263 h 6588691"/>
              <a:gd name="connsiteX4" fmla="*/ 2004164 w 3688915"/>
              <a:gd name="connsiteY4" fmla="*/ 0 h 65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915" h="6588691">
                <a:moveTo>
                  <a:pt x="2004164" y="0"/>
                </a:moveTo>
                <a:lnTo>
                  <a:pt x="0" y="3601233"/>
                </a:lnTo>
                <a:lnTo>
                  <a:pt x="0" y="6588691"/>
                </a:lnTo>
                <a:lnTo>
                  <a:pt x="3688915" y="6263"/>
                </a:lnTo>
                <a:lnTo>
                  <a:pt x="2004164" y="0"/>
                </a:lnTo>
                <a:close/>
              </a:path>
            </a:pathLst>
          </a:custGeom>
          <a:solidFill>
            <a:srgbClr val="66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CC1C4C-ED6F-CF41-A270-F5844F5B3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951" y="5370923"/>
            <a:ext cx="2335754" cy="100541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211146-4882-E64D-B7C4-D35B92B4E074}"/>
              </a:ext>
            </a:extLst>
          </p:cNvPr>
          <p:cNvSpPr txBox="1">
            <a:spLocks/>
          </p:cNvSpPr>
          <p:nvPr userDrawn="1"/>
        </p:nvSpPr>
        <p:spPr>
          <a:xfrm>
            <a:off x="1807586" y="61752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2335D-3060-7C49-95DC-1B7FF803F63F}" type="datetimeFigureOut">
              <a:rPr lang="en-US" sz="1600" smtClean="0">
                <a:solidFill>
                  <a:schemeClr val="bg1"/>
                </a:solidFill>
                <a:latin typeface="Europa-Light" panose="02000000000000000000" pitchFamily="2" charset="77"/>
              </a:rPr>
              <a:pPr/>
              <a:t>11/5/19</a:t>
            </a:fld>
            <a:r>
              <a:rPr lang="en-US" sz="1600" dirty="0">
                <a:solidFill>
                  <a:schemeClr val="bg1"/>
                </a:solidFill>
                <a:latin typeface="Europa-Light" panose="02000000000000000000" pitchFamily="2" charset="77"/>
              </a:rPr>
              <a:t> •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2A64C-76EE-894F-8101-A6034FA3FA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8951" y="5370922"/>
            <a:ext cx="2335754" cy="10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ight Blue">
    <p:bg>
      <p:bgPr>
        <a:solidFill>
          <a:srgbClr val="669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72434EE-C81C-4D41-AC53-04F0BED63C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320-BA66-5E47-A891-67D21AAD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1709738"/>
            <a:ext cx="1037869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8271-F751-1246-8E31-88B66846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70" y="1709739"/>
            <a:ext cx="6940550" cy="28527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DEBF2-0098-9448-A2BE-DB12C68F6C4F}"/>
              </a:ext>
            </a:extLst>
          </p:cNvPr>
          <p:cNvGrpSpPr/>
          <p:nvPr userDrawn="1"/>
        </p:nvGrpSpPr>
        <p:grpSpPr>
          <a:xfrm>
            <a:off x="9519680" y="2939975"/>
            <a:ext cx="2690735" cy="3934501"/>
            <a:chOff x="9012458" y="2735470"/>
            <a:chExt cx="2690735" cy="39345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5A1698-95A3-AA49-8652-D8F4A996CA92}"/>
                </a:ext>
              </a:extLst>
            </p:cNvPr>
            <p:cNvSpPr/>
            <p:nvPr/>
          </p:nvSpPr>
          <p:spPr>
            <a:xfrm>
              <a:off x="9012458" y="2735470"/>
              <a:ext cx="1603947" cy="2788170"/>
            </a:xfrm>
            <a:custGeom>
              <a:avLst/>
              <a:gdLst>
                <a:gd name="connsiteX0" fmla="*/ 1319134 w 1603947"/>
                <a:gd name="connsiteY0" fmla="*/ 0 h 2788170"/>
                <a:gd name="connsiteX1" fmla="*/ 0 w 1603947"/>
                <a:gd name="connsiteY1" fmla="*/ 2282252 h 2788170"/>
                <a:gd name="connsiteX2" fmla="*/ 0 w 1603947"/>
                <a:gd name="connsiteY2" fmla="*/ 2788170 h 2788170"/>
                <a:gd name="connsiteX3" fmla="*/ 1603947 w 1603947"/>
                <a:gd name="connsiteY3" fmla="*/ 3747 h 2788170"/>
                <a:gd name="connsiteX4" fmla="*/ 1319134 w 1603947"/>
                <a:gd name="connsiteY4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947" h="2788170">
                  <a:moveTo>
                    <a:pt x="1319134" y="0"/>
                  </a:moveTo>
                  <a:lnTo>
                    <a:pt x="0" y="2282252"/>
                  </a:lnTo>
                  <a:lnTo>
                    <a:pt x="0" y="2788170"/>
                  </a:lnTo>
                  <a:lnTo>
                    <a:pt x="1603947" y="3747"/>
                  </a:lnTo>
                  <a:lnTo>
                    <a:pt x="131913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8EB874-74AB-CD41-B2EA-5B7C56065851}"/>
                </a:ext>
              </a:extLst>
            </p:cNvPr>
            <p:cNvSpPr/>
            <p:nvPr userDrawn="1"/>
          </p:nvSpPr>
          <p:spPr>
            <a:xfrm>
              <a:off x="9518377" y="2884956"/>
              <a:ext cx="2184816" cy="3773773"/>
            </a:xfrm>
            <a:custGeom>
              <a:avLst/>
              <a:gdLst>
                <a:gd name="connsiteX0" fmla="*/ 2184816 w 2184816"/>
                <a:gd name="connsiteY0" fmla="*/ 0 h 3773773"/>
                <a:gd name="connsiteX1" fmla="*/ 0 w 2184816"/>
                <a:gd name="connsiteY1" fmla="*/ 3773773 h 3773773"/>
                <a:gd name="connsiteX2" fmla="*/ 281065 w 2184816"/>
                <a:gd name="connsiteY2" fmla="*/ 3773773 h 3773773"/>
                <a:gd name="connsiteX3" fmla="*/ 2181069 w 2184816"/>
                <a:gd name="connsiteY3" fmla="*/ 498423 h 3773773"/>
                <a:gd name="connsiteX4" fmla="*/ 2184816 w 2184816"/>
                <a:gd name="connsiteY4" fmla="*/ 0 h 37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816" h="3773773">
                  <a:moveTo>
                    <a:pt x="2184816" y="0"/>
                  </a:moveTo>
                  <a:lnTo>
                    <a:pt x="0" y="3773773"/>
                  </a:lnTo>
                  <a:lnTo>
                    <a:pt x="281065" y="3773773"/>
                  </a:lnTo>
                  <a:lnTo>
                    <a:pt x="2181069" y="498423"/>
                  </a:lnTo>
                  <a:lnTo>
                    <a:pt x="218481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2ECFD8-25F6-F344-915E-03B30BDFFAA4}"/>
                </a:ext>
              </a:extLst>
            </p:cNvPr>
            <p:cNvSpPr/>
            <p:nvPr/>
          </p:nvSpPr>
          <p:spPr>
            <a:xfrm>
              <a:off x="10968675" y="5410798"/>
              <a:ext cx="727023" cy="1259173"/>
            </a:xfrm>
            <a:custGeom>
              <a:avLst/>
              <a:gdLst>
                <a:gd name="connsiteX0" fmla="*/ 727023 w 727023"/>
                <a:gd name="connsiteY0" fmla="*/ 0 h 1259173"/>
                <a:gd name="connsiteX1" fmla="*/ 727023 w 727023"/>
                <a:gd name="connsiteY1" fmla="*/ 0 h 1259173"/>
                <a:gd name="connsiteX2" fmla="*/ 0 w 727023"/>
                <a:gd name="connsiteY2" fmla="*/ 1259173 h 1259173"/>
                <a:gd name="connsiteX3" fmla="*/ 288561 w 727023"/>
                <a:gd name="connsiteY3" fmla="*/ 1259173 h 1259173"/>
                <a:gd name="connsiteX4" fmla="*/ 727023 w 727023"/>
                <a:gd name="connsiteY4" fmla="*/ 509665 h 1259173"/>
                <a:gd name="connsiteX5" fmla="*/ 727023 w 727023"/>
                <a:gd name="connsiteY5" fmla="*/ 0 h 12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3" h="1259173">
                  <a:moveTo>
                    <a:pt x="727023" y="0"/>
                  </a:moveTo>
                  <a:lnTo>
                    <a:pt x="727023" y="0"/>
                  </a:lnTo>
                  <a:lnTo>
                    <a:pt x="0" y="1259173"/>
                  </a:lnTo>
                  <a:lnTo>
                    <a:pt x="288561" y="1259173"/>
                  </a:lnTo>
                  <a:lnTo>
                    <a:pt x="727023" y="509665"/>
                  </a:lnTo>
                  <a:lnTo>
                    <a:pt x="7270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3BDF27-AC2F-7546-857F-63D8FEAB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2235"/>
            <a:ext cx="171797" cy="24958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C02592-AB01-7B48-8E1A-A1650496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186" y="6401935"/>
            <a:ext cx="40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Europa-Light" panose="02000000000000000000" pitchFamily="2" charset="77"/>
              </a:defRPr>
            </a:lvl1pPr>
          </a:lstStyle>
          <a:p>
            <a:fld id="{6EDC72AB-C99B-5A42-A92B-872D4EEC05E0}" type="slidenum">
              <a:rPr lang="en-US" smtClean="0"/>
              <a:pPr/>
              <a:t>‹#›</a:t>
            </a:fld>
            <a:r>
              <a:rPr lang="en-US" dirty="0"/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8139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Mint">
    <p:bg>
      <p:bgPr>
        <a:solidFill>
          <a:srgbClr val="A9C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72434EE-C81C-4D41-AC53-04F0BED63C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320-BA66-5E47-A891-67D21AAD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1709738"/>
            <a:ext cx="1037869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8271-F751-1246-8E31-88B66846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70" y="1709739"/>
            <a:ext cx="6940550" cy="28527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DEBF2-0098-9448-A2BE-DB12C68F6C4F}"/>
              </a:ext>
            </a:extLst>
          </p:cNvPr>
          <p:cNvGrpSpPr/>
          <p:nvPr userDrawn="1"/>
        </p:nvGrpSpPr>
        <p:grpSpPr>
          <a:xfrm>
            <a:off x="9519680" y="2939975"/>
            <a:ext cx="2690735" cy="3934501"/>
            <a:chOff x="9012458" y="2735470"/>
            <a:chExt cx="2690735" cy="39345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5A1698-95A3-AA49-8652-D8F4A996CA92}"/>
                </a:ext>
              </a:extLst>
            </p:cNvPr>
            <p:cNvSpPr/>
            <p:nvPr/>
          </p:nvSpPr>
          <p:spPr>
            <a:xfrm>
              <a:off x="9012458" y="2735470"/>
              <a:ext cx="1603947" cy="2788170"/>
            </a:xfrm>
            <a:custGeom>
              <a:avLst/>
              <a:gdLst>
                <a:gd name="connsiteX0" fmla="*/ 1319134 w 1603947"/>
                <a:gd name="connsiteY0" fmla="*/ 0 h 2788170"/>
                <a:gd name="connsiteX1" fmla="*/ 0 w 1603947"/>
                <a:gd name="connsiteY1" fmla="*/ 2282252 h 2788170"/>
                <a:gd name="connsiteX2" fmla="*/ 0 w 1603947"/>
                <a:gd name="connsiteY2" fmla="*/ 2788170 h 2788170"/>
                <a:gd name="connsiteX3" fmla="*/ 1603947 w 1603947"/>
                <a:gd name="connsiteY3" fmla="*/ 3747 h 2788170"/>
                <a:gd name="connsiteX4" fmla="*/ 1319134 w 1603947"/>
                <a:gd name="connsiteY4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947" h="2788170">
                  <a:moveTo>
                    <a:pt x="1319134" y="0"/>
                  </a:moveTo>
                  <a:lnTo>
                    <a:pt x="0" y="2282252"/>
                  </a:lnTo>
                  <a:lnTo>
                    <a:pt x="0" y="2788170"/>
                  </a:lnTo>
                  <a:lnTo>
                    <a:pt x="1603947" y="3747"/>
                  </a:lnTo>
                  <a:lnTo>
                    <a:pt x="131913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8EB874-74AB-CD41-B2EA-5B7C56065851}"/>
                </a:ext>
              </a:extLst>
            </p:cNvPr>
            <p:cNvSpPr/>
            <p:nvPr userDrawn="1"/>
          </p:nvSpPr>
          <p:spPr>
            <a:xfrm>
              <a:off x="9518377" y="2884956"/>
              <a:ext cx="2184816" cy="3773773"/>
            </a:xfrm>
            <a:custGeom>
              <a:avLst/>
              <a:gdLst>
                <a:gd name="connsiteX0" fmla="*/ 2184816 w 2184816"/>
                <a:gd name="connsiteY0" fmla="*/ 0 h 3773773"/>
                <a:gd name="connsiteX1" fmla="*/ 0 w 2184816"/>
                <a:gd name="connsiteY1" fmla="*/ 3773773 h 3773773"/>
                <a:gd name="connsiteX2" fmla="*/ 281065 w 2184816"/>
                <a:gd name="connsiteY2" fmla="*/ 3773773 h 3773773"/>
                <a:gd name="connsiteX3" fmla="*/ 2181069 w 2184816"/>
                <a:gd name="connsiteY3" fmla="*/ 498423 h 3773773"/>
                <a:gd name="connsiteX4" fmla="*/ 2184816 w 2184816"/>
                <a:gd name="connsiteY4" fmla="*/ 0 h 37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816" h="3773773">
                  <a:moveTo>
                    <a:pt x="2184816" y="0"/>
                  </a:moveTo>
                  <a:lnTo>
                    <a:pt x="0" y="3773773"/>
                  </a:lnTo>
                  <a:lnTo>
                    <a:pt x="281065" y="3773773"/>
                  </a:lnTo>
                  <a:lnTo>
                    <a:pt x="2181069" y="498423"/>
                  </a:lnTo>
                  <a:lnTo>
                    <a:pt x="218481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2ECFD8-25F6-F344-915E-03B30BDFFAA4}"/>
                </a:ext>
              </a:extLst>
            </p:cNvPr>
            <p:cNvSpPr/>
            <p:nvPr/>
          </p:nvSpPr>
          <p:spPr>
            <a:xfrm>
              <a:off x="10968675" y="5410798"/>
              <a:ext cx="727023" cy="1259173"/>
            </a:xfrm>
            <a:custGeom>
              <a:avLst/>
              <a:gdLst>
                <a:gd name="connsiteX0" fmla="*/ 727023 w 727023"/>
                <a:gd name="connsiteY0" fmla="*/ 0 h 1259173"/>
                <a:gd name="connsiteX1" fmla="*/ 727023 w 727023"/>
                <a:gd name="connsiteY1" fmla="*/ 0 h 1259173"/>
                <a:gd name="connsiteX2" fmla="*/ 0 w 727023"/>
                <a:gd name="connsiteY2" fmla="*/ 1259173 h 1259173"/>
                <a:gd name="connsiteX3" fmla="*/ 288561 w 727023"/>
                <a:gd name="connsiteY3" fmla="*/ 1259173 h 1259173"/>
                <a:gd name="connsiteX4" fmla="*/ 727023 w 727023"/>
                <a:gd name="connsiteY4" fmla="*/ 509665 h 1259173"/>
                <a:gd name="connsiteX5" fmla="*/ 727023 w 727023"/>
                <a:gd name="connsiteY5" fmla="*/ 0 h 12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3" h="1259173">
                  <a:moveTo>
                    <a:pt x="727023" y="0"/>
                  </a:moveTo>
                  <a:lnTo>
                    <a:pt x="727023" y="0"/>
                  </a:lnTo>
                  <a:lnTo>
                    <a:pt x="0" y="1259173"/>
                  </a:lnTo>
                  <a:lnTo>
                    <a:pt x="288561" y="1259173"/>
                  </a:lnTo>
                  <a:lnTo>
                    <a:pt x="727023" y="509665"/>
                  </a:lnTo>
                  <a:lnTo>
                    <a:pt x="7270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3BDF27-AC2F-7546-857F-63D8FEAB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2235"/>
            <a:ext cx="171797" cy="24958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C02592-AB01-7B48-8E1A-A1650496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186" y="6401935"/>
            <a:ext cx="40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Europa-Light" panose="02000000000000000000" pitchFamily="2" charset="77"/>
              </a:defRPr>
            </a:lvl1pPr>
          </a:lstStyle>
          <a:p>
            <a:fld id="{6EDC72AB-C99B-5A42-A92B-872D4EEC05E0}" type="slidenum">
              <a:rPr lang="en-US" smtClean="0"/>
              <a:pPr/>
              <a:t>‹#›</a:t>
            </a:fld>
            <a:r>
              <a:rPr lang="en-US" dirty="0"/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195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BVP Blue">
    <p:bg>
      <p:bgPr>
        <a:solidFill>
          <a:srgbClr val="015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72434EE-C81C-4D41-AC53-04F0BED63C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320-BA66-5E47-A891-67D21AAD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1709738"/>
            <a:ext cx="1037869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8271-F751-1246-8E31-88B66846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70" y="1709739"/>
            <a:ext cx="6940550" cy="28527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DEBF2-0098-9448-A2BE-DB12C68F6C4F}"/>
              </a:ext>
            </a:extLst>
          </p:cNvPr>
          <p:cNvGrpSpPr/>
          <p:nvPr userDrawn="1"/>
        </p:nvGrpSpPr>
        <p:grpSpPr>
          <a:xfrm>
            <a:off x="9519680" y="2939975"/>
            <a:ext cx="2690735" cy="3934501"/>
            <a:chOff x="9012458" y="2735470"/>
            <a:chExt cx="2690735" cy="39345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5A1698-95A3-AA49-8652-D8F4A996CA92}"/>
                </a:ext>
              </a:extLst>
            </p:cNvPr>
            <p:cNvSpPr/>
            <p:nvPr/>
          </p:nvSpPr>
          <p:spPr>
            <a:xfrm>
              <a:off x="9012458" y="2735470"/>
              <a:ext cx="1603947" cy="2788170"/>
            </a:xfrm>
            <a:custGeom>
              <a:avLst/>
              <a:gdLst>
                <a:gd name="connsiteX0" fmla="*/ 1319134 w 1603947"/>
                <a:gd name="connsiteY0" fmla="*/ 0 h 2788170"/>
                <a:gd name="connsiteX1" fmla="*/ 0 w 1603947"/>
                <a:gd name="connsiteY1" fmla="*/ 2282252 h 2788170"/>
                <a:gd name="connsiteX2" fmla="*/ 0 w 1603947"/>
                <a:gd name="connsiteY2" fmla="*/ 2788170 h 2788170"/>
                <a:gd name="connsiteX3" fmla="*/ 1603947 w 1603947"/>
                <a:gd name="connsiteY3" fmla="*/ 3747 h 2788170"/>
                <a:gd name="connsiteX4" fmla="*/ 1319134 w 1603947"/>
                <a:gd name="connsiteY4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947" h="2788170">
                  <a:moveTo>
                    <a:pt x="1319134" y="0"/>
                  </a:moveTo>
                  <a:lnTo>
                    <a:pt x="0" y="2282252"/>
                  </a:lnTo>
                  <a:lnTo>
                    <a:pt x="0" y="2788170"/>
                  </a:lnTo>
                  <a:lnTo>
                    <a:pt x="1603947" y="3747"/>
                  </a:lnTo>
                  <a:lnTo>
                    <a:pt x="131913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8EB874-74AB-CD41-B2EA-5B7C56065851}"/>
                </a:ext>
              </a:extLst>
            </p:cNvPr>
            <p:cNvSpPr/>
            <p:nvPr userDrawn="1"/>
          </p:nvSpPr>
          <p:spPr>
            <a:xfrm>
              <a:off x="9518377" y="2884956"/>
              <a:ext cx="2184816" cy="3773773"/>
            </a:xfrm>
            <a:custGeom>
              <a:avLst/>
              <a:gdLst>
                <a:gd name="connsiteX0" fmla="*/ 2184816 w 2184816"/>
                <a:gd name="connsiteY0" fmla="*/ 0 h 3773773"/>
                <a:gd name="connsiteX1" fmla="*/ 0 w 2184816"/>
                <a:gd name="connsiteY1" fmla="*/ 3773773 h 3773773"/>
                <a:gd name="connsiteX2" fmla="*/ 281065 w 2184816"/>
                <a:gd name="connsiteY2" fmla="*/ 3773773 h 3773773"/>
                <a:gd name="connsiteX3" fmla="*/ 2181069 w 2184816"/>
                <a:gd name="connsiteY3" fmla="*/ 498423 h 3773773"/>
                <a:gd name="connsiteX4" fmla="*/ 2184816 w 2184816"/>
                <a:gd name="connsiteY4" fmla="*/ 0 h 37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816" h="3773773">
                  <a:moveTo>
                    <a:pt x="2184816" y="0"/>
                  </a:moveTo>
                  <a:lnTo>
                    <a:pt x="0" y="3773773"/>
                  </a:lnTo>
                  <a:lnTo>
                    <a:pt x="281065" y="3773773"/>
                  </a:lnTo>
                  <a:lnTo>
                    <a:pt x="2181069" y="498423"/>
                  </a:lnTo>
                  <a:lnTo>
                    <a:pt x="218481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2ECFD8-25F6-F344-915E-03B30BDFFAA4}"/>
                </a:ext>
              </a:extLst>
            </p:cNvPr>
            <p:cNvSpPr/>
            <p:nvPr/>
          </p:nvSpPr>
          <p:spPr>
            <a:xfrm>
              <a:off x="10968675" y="5410798"/>
              <a:ext cx="727023" cy="1259173"/>
            </a:xfrm>
            <a:custGeom>
              <a:avLst/>
              <a:gdLst>
                <a:gd name="connsiteX0" fmla="*/ 727023 w 727023"/>
                <a:gd name="connsiteY0" fmla="*/ 0 h 1259173"/>
                <a:gd name="connsiteX1" fmla="*/ 727023 w 727023"/>
                <a:gd name="connsiteY1" fmla="*/ 0 h 1259173"/>
                <a:gd name="connsiteX2" fmla="*/ 0 w 727023"/>
                <a:gd name="connsiteY2" fmla="*/ 1259173 h 1259173"/>
                <a:gd name="connsiteX3" fmla="*/ 288561 w 727023"/>
                <a:gd name="connsiteY3" fmla="*/ 1259173 h 1259173"/>
                <a:gd name="connsiteX4" fmla="*/ 727023 w 727023"/>
                <a:gd name="connsiteY4" fmla="*/ 509665 h 1259173"/>
                <a:gd name="connsiteX5" fmla="*/ 727023 w 727023"/>
                <a:gd name="connsiteY5" fmla="*/ 0 h 12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3" h="1259173">
                  <a:moveTo>
                    <a:pt x="727023" y="0"/>
                  </a:moveTo>
                  <a:lnTo>
                    <a:pt x="727023" y="0"/>
                  </a:lnTo>
                  <a:lnTo>
                    <a:pt x="0" y="1259173"/>
                  </a:lnTo>
                  <a:lnTo>
                    <a:pt x="288561" y="1259173"/>
                  </a:lnTo>
                  <a:lnTo>
                    <a:pt x="727023" y="509665"/>
                  </a:lnTo>
                  <a:lnTo>
                    <a:pt x="7270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3BDF27-AC2F-7546-857F-63D8FEAB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2235"/>
            <a:ext cx="171797" cy="24958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C02592-AB01-7B48-8E1A-A1650496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186" y="6401935"/>
            <a:ext cx="40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Europa-Light" panose="02000000000000000000" pitchFamily="2" charset="77"/>
              </a:defRPr>
            </a:lvl1pPr>
          </a:lstStyle>
          <a:p>
            <a:fld id="{6EDC72AB-C99B-5A42-A92B-872D4EEC05E0}" type="slidenum">
              <a:rPr lang="en-US" smtClean="0"/>
              <a:pPr/>
              <a:t>‹#›</a:t>
            </a:fld>
            <a:r>
              <a:rPr lang="en-US" dirty="0"/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262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Yellow">
    <p:bg>
      <p:bgPr>
        <a:solidFill>
          <a:srgbClr val="F5A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72434EE-C81C-4D41-AC53-04F0BED63C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320-BA66-5E47-A891-67D21AAD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1709738"/>
            <a:ext cx="1037869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8271-F751-1246-8E31-88B66846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70" y="1709739"/>
            <a:ext cx="6940550" cy="28527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DEBF2-0098-9448-A2BE-DB12C68F6C4F}"/>
              </a:ext>
            </a:extLst>
          </p:cNvPr>
          <p:cNvGrpSpPr/>
          <p:nvPr userDrawn="1"/>
        </p:nvGrpSpPr>
        <p:grpSpPr>
          <a:xfrm>
            <a:off x="9519680" y="2939975"/>
            <a:ext cx="2690735" cy="3934501"/>
            <a:chOff x="9012458" y="2735470"/>
            <a:chExt cx="2690735" cy="39345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5A1698-95A3-AA49-8652-D8F4A996CA92}"/>
                </a:ext>
              </a:extLst>
            </p:cNvPr>
            <p:cNvSpPr/>
            <p:nvPr/>
          </p:nvSpPr>
          <p:spPr>
            <a:xfrm>
              <a:off x="9012458" y="2735470"/>
              <a:ext cx="1603947" cy="2788170"/>
            </a:xfrm>
            <a:custGeom>
              <a:avLst/>
              <a:gdLst>
                <a:gd name="connsiteX0" fmla="*/ 1319134 w 1603947"/>
                <a:gd name="connsiteY0" fmla="*/ 0 h 2788170"/>
                <a:gd name="connsiteX1" fmla="*/ 0 w 1603947"/>
                <a:gd name="connsiteY1" fmla="*/ 2282252 h 2788170"/>
                <a:gd name="connsiteX2" fmla="*/ 0 w 1603947"/>
                <a:gd name="connsiteY2" fmla="*/ 2788170 h 2788170"/>
                <a:gd name="connsiteX3" fmla="*/ 1603947 w 1603947"/>
                <a:gd name="connsiteY3" fmla="*/ 3747 h 2788170"/>
                <a:gd name="connsiteX4" fmla="*/ 1319134 w 1603947"/>
                <a:gd name="connsiteY4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947" h="2788170">
                  <a:moveTo>
                    <a:pt x="1319134" y="0"/>
                  </a:moveTo>
                  <a:lnTo>
                    <a:pt x="0" y="2282252"/>
                  </a:lnTo>
                  <a:lnTo>
                    <a:pt x="0" y="2788170"/>
                  </a:lnTo>
                  <a:lnTo>
                    <a:pt x="1603947" y="3747"/>
                  </a:lnTo>
                  <a:lnTo>
                    <a:pt x="131913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8EB874-74AB-CD41-B2EA-5B7C56065851}"/>
                </a:ext>
              </a:extLst>
            </p:cNvPr>
            <p:cNvSpPr/>
            <p:nvPr userDrawn="1"/>
          </p:nvSpPr>
          <p:spPr>
            <a:xfrm>
              <a:off x="9518377" y="2884956"/>
              <a:ext cx="2184816" cy="3773773"/>
            </a:xfrm>
            <a:custGeom>
              <a:avLst/>
              <a:gdLst>
                <a:gd name="connsiteX0" fmla="*/ 2184816 w 2184816"/>
                <a:gd name="connsiteY0" fmla="*/ 0 h 3773773"/>
                <a:gd name="connsiteX1" fmla="*/ 0 w 2184816"/>
                <a:gd name="connsiteY1" fmla="*/ 3773773 h 3773773"/>
                <a:gd name="connsiteX2" fmla="*/ 281065 w 2184816"/>
                <a:gd name="connsiteY2" fmla="*/ 3773773 h 3773773"/>
                <a:gd name="connsiteX3" fmla="*/ 2181069 w 2184816"/>
                <a:gd name="connsiteY3" fmla="*/ 498423 h 3773773"/>
                <a:gd name="connsiteX4" fmla="*/ 2184816 w 2184816"/>
                <a:gd name="connsiteY4" fmla="*/ 0 h 37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816" h="3773773">
                  <a:moveTo>
                    <a:pt x="2184816" y="0"/>
                  </a:moveTo>
                  <a:lnTo>
                    <a:pt x="0" y="3773773"/>
                  </a:lnTo>
                  <a:lnTo>
                    <a:pt x="281065" y="3773773"/>
                  </a:lnTo>
                  <a:lnTo>
                    <a:pt x="2181069" y="498423"/>
                  </a:lnTo>
                  <a:lnTo>
                    <a:pt x="218481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2ECFD8-25F6-F344-915E-03B30BDFFAA4}"/>
                </a:ext>
              </a:extLst>
            </p:cNvPr>
            <p:cNvSpPr/>
            <p:nvPr/>
          </p:nvSpPr>
          <p:spPr>
            <a:xfrm>
              <a:off x="10968675" y="5410798"/>
              <a:ext cx="727023" cy="1259173"/>
            </a:xfrm>
            <a:custGeom>
              <a:avLst/>
              <a:gdLst>
                <a:gd name="connsiteX0" fmla="*/ 727023 w 727023"/>
                <a:gd name="connsiteY0" fmla="*/ 0 h 1259173"/>
                <a:gd name="connsiteX1" fmla="*/ 727023 w 727023"/>
                <a:gd name="connsiteY1" fmla="*/ 0 h 1259173"/>
                <a:gd name="connsiteX2" fmla="*/ 0 w 727023"/>
                <a:gd name="connsiteY2" fmla="*/ 1259173 h 1259173"/>
                <a:gd name="connsiteX3" fmla="*/ 288561 w 727023"/>
                <a:gd name="connsiteY3" fmla="*/ 1259173 h 1259173"/>
                <a:gd name="connsiteX4" fmla="*/ 727023 w 727023"/>
                <a:gd name="connsiteY4" fmla="*/ 509665 h 1259173"/>
                <a:gd name="connsiteX5" fmla="*/ 727023 w 727023"/>
                <a:gd name="connsiteY5" fmla="*/ 0 h 12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3" h="1259173">
                  <a:moveTo>
                    <a:pt x="727023" y="0"/>
                  </a:moveTo>
                  <a:lnTo>
                    <a:pt x="727023" y="0"/>
                  </a:lnTo>
                  <a:lnTo>
                    <a:pt x="0" y="1259173"/>
                  </a:lnTo>
                  <a:lnTo>
                    <a:pt x="288561" y="1259173"/>
                  </a:lnTo>
                  <a:lnTo>
                    <a:pt x="727023" y="509665"/>
                  </a:lnTo>
                  <a:lnTo>
                    <a:pt x="7270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3BDF27-AC2F-7546-857F-63D8FEAB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2235"/>
            <a:ext cx="171797" cy="24958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C02592-AB01-7B48-8E1A-A1650496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186" y="6401935"/>
            <a:ext cx="40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Europa-Light" panose="02000000000000000000" pitchFamily="2" charset="77"/>
              </a:defRPr>
            </a:lvl1pPr>
          </a:lstStyle>
          <a:p>
            <a:fld id="{6EDC72AB-C99B-5A42-A92B-872D4EEC05E0}" type="slidenum">
              <a:rPr lang="en-US" smtClean="0"/>
              <a:pPr/>
              <a:t>‹#›</a:t>
            </a:fld>
            <a:r>
              <a:rPr lang="en-US" dirty="0"/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7105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Green">
    <p:bg>
      <p:bgPr>
        <a:solidFill>
          <a:srgbClr val="A6A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72434EE-C81C-4D41-AC53-04F0BED63C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320-BA66-5E47-A891-67D21AAD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1709738"/>
            <a:ext cx="1037869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8271-F751-1246-8E31-88B66846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70" y="1709739"/>
            <a:ext cx="6940550" cy="28527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DEBF2-0098-9448-A2BE-DB12C68F6C4F}"/>
              </a:ext>
            </a:extLst>
          </p:cNvPr>
          <p:cNvGrpSpPr/>
          <p:nvPr userDrawn="1"/>
        </p:nvGrpSpPr>
        <p:grpSpPr>
          <a:xfrm>
            <a:off x="9519680" y="2939975"/>
            <a:ext cx="2690735" cy="3934501"/>
            <a:chOff x="9012458" y="2735470"/>
            <a:chExt cx="2690735" cy="39345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5A1698-95A3-AA49-8652-D8F4A996CA92}"/>
                </a:ext>
              </a:extLst>
            </p:cNvPr>
            <p:cNvSpPr/>
            <p:nvPr/>
          </p:nvSpPr>
          <p:spPr>
            <a:xfrm>
              <a:off x="9012458" y="2735470"/>
              <a:ext cx="1603947" cy="2788170"/>
            </a:xfrm>
            <a:custGeom>
              <a:avLst/>
              <a:gdLst>
                <a:gd name="connsiteX0" fmla="*/ 1319134 w 1603947"/>
                <a:gd name="connsiteY0" fmla="*/ 0 h 2788170"/>
                <a:gd name="connsiteX1" fmla="*/ 0 w 1603947"/>
                <a:gd name="connsiteY1" fmla="*/ 2282252 h 2788170"/>
                <a:gd name="connsiteX2" fmla="*/ 0 w 1603947"/>
                <a:gd name="connsiteY2" fmla="*/ 2788170 h 2788170"/>
                <a:gd name="connsiteX3" fmla="*/ 1603947 w 1603947"/>
                <a:gd name="connsiteY3" fmla="*/ 3747 h 2788170"/>
                <a:gd name="connsiteX4" fmla="*/ 1319134 w 1603947"/>
                <a:gd name="connsiteY4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947" h="2788170">
                  <a:moveTo>
                    <a:pt x="1319134" y="0"/>
                  </a:moveTo>
                  <a:lnTo>
                    <a:pt x="0" y="2282252"/>
                  </a:lnTo>
                  <a:lnTo>
                    <a:pt x="0" y="2788170"/>
                  </a:lnTo>
                  <a:lnTo>
                    <a:pt x="1603947" y="3747"/>
                  </a:lnTo>
                  <a:lnTo>
                    <a:pt x="131913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8EB874-74AB-CD41-B2EA-5B7C56065851}"/>
                </a:ext>
              </a:extLst>
            </p:cNvPr>
            <p:cNvSpPr/>
            <p:nvPr userDrawn="1"/>
          </p:nvSpPr>
          <p:spPr>
            <a:xfrm>
              <a:off x="9518377" y="2884956"/>
              <a:ext cx="2184816" cy="3773773"/>
            </a:xfrm>
            <a:custGeom>
              <a:avLst/>
              <a:gdLst>
                <a:gd name="connsiteX0" fmla="*/ 2184816 w 2184816"/>
                <a:gd name="connsiteY0" fmla="*/ 0 h 3773773"/>
                <a:gd name="connsiteX1" fmla="*/ 0 w 2184816"/>
                <a:gd name="connsiteY1" fmla="*/ 3773773 h 3773773"/>
                <a:gd name="connsiteX2" fmla="*/ 281065 w 2184816"/>
                <a:gd name="connsiteY2" fmla="*/ 3773773 h 3773773"/>
                <a:gd name="connsiteX3" fmla="*/ 2181069 w 2184816"/>
                <a:gd name="connsiteY3" fmla="*/ 498423 h 3773773"/>
                <a:gd name="connsiteX4" fmla="*/ 2184816 w 2184816"/>
                <a:gd name="connsiteY4" fmla="*/ 0 h 37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816" h="3773773">
                  <a:moveTo>
                    <a:pt x="2184816" y="0"/>
                  </a:moveTo>
                  <a:lnTo>
                    <a:pt x="0" y="3773773"/>
                  </a:lnTo>
                  <a:lnTo>
                    <a:pt x="281065" y="3773773"/>
                  </a:lnTo>
                  <a:lnTo>
                    <a:pt x="2181069" y="498423"/>
                  </a:lnTo>
                  <a:lnTo>
                    <a:pt x="218481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2ECFD8-25F6-F344-915E-03B30BDFFAA4}"/>
                </a:ext>
              </a:extLst>
            </p:cNvPr>
            <p:cNvSpPr/>
            <p:nvPr/>
          </p:nvSpPr>
          <p:spPr>
            <a:xfrm>
              <a:off x="10968675" y="5410798"/>
              <a:ext cx="727023" cy="1259173"/>
            </a:xfrm>
            <a:custGeom>
              <a:avLst/>
              <a:gdLst>
                <a:gd name="connsiteX0" fmla="*/ 727023 w 727023"/>
                <a:gd name="connsiteY0" fmla="*/ 0 h 1259173"/>
                <a:gd name="connsiteX1" fmla="*/ 727023 w 727023"/>
                <a:gd name="connsiteY1" fmla="*/ 0 h 1259173"/>
                <a:gd name="connsiteX2" fmla="*/ 0 w 727023"/>
                <a:gd name="connsiteY2" fmla="*/ 1259173 h 1259173"/>
                <a:gd name="connsiteX3" fmla="*/ 288561 w 727023"/>
                <a:gd name="connsiteY3" fmla="*/ 1259173 h 1259173"/>
                <a:gd name="connsiteX4" fmla="*/ 727023 w 727023"/>
                <a:gd name="connsiteY4" fmla="*/ 509665 h 1259173"/>
                <a:gd name="connsiteX5" fmla="*/ 727023 w 727023"/>
                <a:gd name="connsiteY5" fmla="*/ 0 h 12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3" h="1259173">
                  <a:moveTo>
                    <a:pt x="727023" y="0"/>
                  </a:moveTo>
                  <a:lnTo>
                    <a:pt x="727023" y="0"/>
                  </a:lnTo>
                  <a:lnTo>
                    <a:pt x="0" y="1259173"/>
                  </a:lnTo>
                  <a:lnTo>
                    <a:pt x="288561" y="1259173"/>
                  </a:lnTo>
                  <a:lnTo>
                    <a:pt x="727023" y="509665"/>
                  </a:lnTo>
                  <a:lnTo>
                    <a:pt x="7270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3BDF27-AC2F-7546-857F-63D8FEAB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2235"/>
            <a:ext cx="171797" cy="24958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C02592-AB01-7B48-8E1A-A1650496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186" y="6401935"/>
            <a:ext cx="40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Europa-Light" panose="02000000000000000000" pitchFamily="2" charset="77"/>
              </a:defRPr>
            </a:lvl1pPr>
          </a:lstStyle>
          <a:p>
            <a:fld id="{6EDC72AB-C99B-5A42-A92B-872D4EEC05E0}" type="slidenum">
              <a:rPr lang="en-US" smtClean="0"/>
              <a:pPr/>
              <a:t>‹#›</a:t>
            </a:fld>
            <a:r>
              <a:rPr lang="en-US" dirty="0"/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5080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g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BE82FD-3D55-1B4F-BD91-C42286413ACC}"/>
              </a:ext>
            </a:extLst>
          </p:cNvPr>
          <p:cNvSpPr/>
          <p:nvPr userDrawn="1"/>
        </p:nvSpPr>
        <p:spPr>
          <a:xfrm>
            <a:off x="0" y="1307805"/>
            <a:ext cx="12192000" cy="4652422"/>
          </a:xfrm>
          <a:prstGeom prst="rect">
            <a:avLst/>
          </a:prstGeom>
          <a:solidFill>
            <a:srgbClr val="E8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B2D90-AE91-5746-8BB3-6C39A389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57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7FA596-C33F-D545-A70B-57C650A362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B44AFD3-41FC-0140-8563-944C4674BE8A}"/>
              </a:ext>
            </a:extLst>
          </p:cNvPr>
          <p:cNvSpPr/>
          <p:nvPr userDrawn="1"/>
        </p:nvSpPr>
        <p:spPr>
          <a:xfrm flipH="1">
            <a:off x="10802146" y="3514045"/>
            <a:ext cx="1399793" cy="24561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99B0016-0FBE-DA46-B116-927D4D020F6E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5221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AE9-A258-4F4A-9FEE-34C1F25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1485-17BF-5D4D-A888-6B3D454A6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30" y="6450545"/>
            <a:ext cx="171796" cy="24958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AC26C7-23DE-1542-915A-2BD91050DEE1}"/>
              </a:ext>
            </a:extLst>
          </p:cNvPr>
          <p:cNvSpPr txBox="1">
            <a:spLocks/>
          </p:cNvSpPr>
          <p:nvPr userDrawn="1"/>
        </p:nvSpPr>
        <p:spPr>
          <a:xfrm>
            <a:off x="472186" y="6401935"/>
            <a:ext cx="269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C72AB-C99B-5A42-A92B-872D4EEC05E0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/ Confidential and Not for Distribution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62B445-83B5-2A46-88B4-4B6D2DA9E4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152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6696B8"/>
              </a:buClr>
              <a:buFont typeface="System Font Regular"/>
              <a:buChar char="▸"/>
              <a:defRPr sz="2200">
                <a:solidFill>
                  <a:srgbClr val="54585A"/>
                </a:solidFill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CED36-CBBD-AF4F-AE01-B2783BF44A9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4152" y="1006443"/>
            <a:ext cx="10515600" cy="523431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6696B8"/>
              </a:buClr>
              <a:buFont typeface="System Font Regular"/>
              <a:buNone/>
              <a:defRPr sz="2400" b="1" i="0">
                <a:solidFill>
                  <a:srgbClr val="6696B8"/>
                </a:solidFill>
                <a:latin typeface="Noe Display" panose="020A0500090400000002" pitchFamily="18" charset="77"/>
              </a:defRPr>
            </a:lvl1pPr>
            <a:lvl2pPr marL="344488" indent="-344488">
              <a:buClr>
                <a:srgbClr val="6696B8"/>
              </a:buClr>
              <a:buFont typeface="System Font Regular"/>
              <a:buChar char="▸"/>
              <a:tabLst/>
              <a:defRPr sz="1600">
                <a:solidFill>
                  <a:srgbClr val="54585A"/>
                </a:solidFill>
              </a:defRPr>
            </a:lvl2pPr>
            <a:lvl3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3pPr>
            <a:lvl4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4pPr>
            <a:lvl5pPr marL="688975" indent="-344488">
              <a:buClr>
                <a:srgbClr val="6696B8"/>
              </a:buClr>
              <a:buFont typeface="System Font Regular"/>
              <a:buChar char="▸"/>
              <a:tabLst/>
              <a:defRPr sz="14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69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5" r:id="rId4"/>
    <p:sldLayoutId id="2147483666" r:id="rId5"/>
    <p:sldLayoutId id="2147483667" r:id="rId6"/>
    <p:sldLayoutId id="2147483669" r:id="rId7"/>
    <p:sldLayoutId id="2147483661" r:id="rId8"/>
    <p:sldLayoutId id="2147483663" r:id="rId9"/>
    <p:sldLayoutId id="2147483664" r:id="rId10"/>
    <p:sldLayoutId id="2147483662" r:id="rId11"/>
    <p:sldLayoutId id="2147483668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oe Display" panose="020A0500090400000002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uropa-Light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uropa-Light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uropa-Light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uropa-Light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uropa-Light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Thinking-Fast-Slow-Daniel-Kahneman/dp/0374533555" TargetMode="External"/><Relationship Id="rId13" Type="http://schemas.openxmlformats.org/officeDocument/2006/relationships/hyperlink" Target="https://www.mckinsey.com/featured-insights/gender-equality/women-in-the-workplace-2019" TargetMode="External"/><Relationship Id="rId3" Type="http://schemas.openxmlformats.org/officeDocument/2006/relationships/hyperlink" Target="https://hbr.org/2013/12/how-diversity-can-drive-innovation" TargetMode="External"/><Relationship Id="rId7" Type="http://schemas.openxmlformats.org/officeDocument/2006/relationships/hyperlink" Target="https://www.gallup.com/workplace/247106/no-strategy-true-inclusion-workplace.aspx" TargetMode="External"/><Relationship Id="rId12" Type="http://schemas.openxmlformats.org/officeDocument/2006/relationships/hyperlink" Target="https://www2.deloitte.com/us/en/insights/topics/talent/six-signature-traits-of-inclusive-leadership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vp.com/atlas/pagerduty-s-jenn-tejada-on-recruiting-a-diverse-leadership-team-and-building-an-inclusive-culture" TargetMode="External"/><Relationship Id="rId11" Type="http://schemas.openxmlformats.org/officeDocument/2006/relationships/hyperlink" Target="https://www2.deloitte.com/content/dam/Deloitte/au/Documents/human-capital/deloitte-au-hc-diversity-inclusion-soup-0513.pdf" TargetMode="External"/><Relationship Id="rId5" Type="http://schemas.openxmlformats.org/officeDocument/2006/relationships/hyperlink" Target="https://hbr.org/ideacast/2019/01/creating-psychological-safety-in-the-workplace" TargetMode="External"/><Relationship Id="rId15" Type="http://schemas.openxmlformats.org/officeDocument/2006/relationships/hyperlink" Target="https://www.cultureamp.com/blog/sharing-gender-pronouns-at-work/" TargetMode="External"/><Relationship Id="rId10" Type="http://schemas.openxmlformats.org/officeDocument/2006/relationships/hyperlink" Target="https://www.catalyst.org/research/inclusive-leadership-the-view-from-six-countries" TargetMode="External"/><Relationship Id="rId4" Type="http://schemas.openxmlformats.org/officeDocument/2006/relationships/hyperlink" Target="https://hbr.org/2016/01/manage-your-emotional-culture" TargetMode="External"/><Relationship Id="rId9" Type="http://schemas.openxmlformats.org/officeDocument/2006/relationships/hyperlink" Target="https://www.amazon.com/Better-Allies-Everyday-Inclusive-Workplaces/dp/1732723303" TargetMode="External"/><Relationship Id="rId14" Type="http://schemas.openxmlformats.org/officeDocument/2006/relationships/hyperlink" Target="https://www.mckinsey.com/business-functions/organization/our-insights/why-diversity-matt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F365-A9D5-8B44-BFB8-2C4A3B73A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265" y="4337652"/>
            <a:ext cx="6275336" cy="7319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oe Display Medium" panose="020A0500090400000002" pitchFamily="18" charset="77"/>
              </a:rPr>
              <a:t>Blueprints for building an inclusive 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678D4-1248-6B46-8A87-7B61A5A6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097" y="5176973"/>
            <a:ext cx="6307715" cy="946715"/>
          </a:xfrm>
        </p:spPr>
        <p:txBody>
          <a:bodyPr/>
          <a:lstStyle/>
          <a:p>
            <a:r>
              <a:rPr lang="en-US" dirty="0"/>
              <a:t>Built in partnership with Procore’s Senior Director of Global Inclusion and Diversity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7CDD0-50F9-9243-A305-B5900F52AF85}"/>
              </a:ext>
            </a:extLst>
          </p:cNvPr>
          <p:cNvSpPr txBox="1"/>
          <p:nvPr/>
        </p:nvSpPr>
        <p:spPr>
          <a:xfrm>
            <a:off x="1807586" y="6123688"/>
            <a:ext cx="23259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4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143-BBF7-6B46-AC73-961EDE55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88" y="495997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Team workshop: Building inclusive teams (2/3)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D2FD-4FE7-9A48-A044-D050CACBECC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4152" y="1026431"/>
            <a:ext cx="10515600" cy="523431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Prep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A7809-1CE7-7A44-9AA1-2483E1AFFF5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29965" y="1831542"/>
            <a:ext cx="10947856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Identify an external team facilitator, such as an HR or D&amp;I leader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Clear time in everyone’s schedule. This workshop is particularly powerful when…  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A team is newly formed</a:t>
            </a:r>
          </a:p>
          <a:p>
            <a:pPr marL="687388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A new leader/team member joins an existing team</a:t>
            </a:r>
          </a:p>
          <a:p>
            <a:pPr marL="687388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After an organizational shift has created new company or department OKRs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Email everyone ahead and explain the workshop goals and questions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25000"/>
                  </a:schemeClr>
                </a:solidFill>
              </a:rPr>
              <a:t>Ask everyone to reflect and write on question No. 1 before the workshop</a:t>
            </a:r>
          </a:p>
          <a:p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sz="2000" b="1" dirty="0"/>
              <a:t>Estimated time: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Prep: 20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workshop: 1.5-2 hours, depending on team size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397FE-259A-3B4C-8442-A9BAAEF09779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143-BBF7-6B46-AC73-961EDE55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62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Team workshop: Building inclusive teams (3/3)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D2FD-4FE7-9A48-A044-D050CACBECC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04862" y="1145792"/>
            <a:ext cx="10515600" cy="523431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Exercise </a:t>
            </a:r>
            <a:r>
              <a:rPr lang="en-US" dirty="0"/>
              <a:t>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A7809-1CE7-7A44-9AA1-2483E1AFFF5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72" y="1702143"/>
            <a:ext cx="10947856" cy="4351338"/>
          </a:xfrm>
        </p:spPr>
        <p:txBody>
          <a:bodyPr/>
          <a:lstStyle/>
          <a:p>
            <a:r>
              <a:rPr lang="en-US" sz="2400" b="1" dirty="0"/>
              <a:t>Questions: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/>
              <a:t>What can the team count on me for?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/>
              <a:t>What is our team's purpose?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/>
              <a:t>What do we want our team's reputation to be?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/>
              <a:t>What do we need to do differently to fulfill our purpose and achieve that reputation?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400" b="1" dirty="0"/>
              <a:t>Steps: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Prepare ahead of time; this is especially valuable for introverts.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Give everyone individual and equal time to answer question No. 1.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Then, answer the remaining questions via group brainstorming. 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Capture notes for team planning; commemorate this workshop with a team outing/experience.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397FE-259A-3B4C-8442-A9BAAEF09779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3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8786-C24A-A046-BF95-1DFD0294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Initial checklist before building a D&amp;I roadmap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87F1-45C7-C247-8323-EC421DA52622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Goal: Gain clarity and alignment on cultural values and business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0D823-7F83-3F4D-AF46-3BBD32FD260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1314" y="1690688"/>
            <a:ext cx="11004424" cy="4160869"/>
          </a:xfrm>
        </p:spPr>
        <p:txBody>
          <a:bodyPr/>
          <a:lstStyle/>
          <a:p>
            <a:r>
              <a:rPr lang="en-US" b="1" dirty="0"/>
              <a:t>Fundamentals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dirty="0"/>
              <a:t>Engage employees at all levels to discuss cultural values and organizational needs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dirty="0"/>
              <a:t>Administer employee identification and engagement surveys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dirty="0"/>
              <a:t>Analyze survey results to uncover insights and trends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dirty="0"/>
              <a:t>Internal rollout and launch of cultural values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dirty="0"/>
              <a:t>Identify priorities that directly impact talent and employee engagement </a:t>
            </a:r>
          </a:p>
          <a:p>
            <a:pPr lvl="1" indent="0">
              <a:buNone/>
            </a:pPr>
            <a:endParaRPr lang="en-US" b="1" dirty="0"/>
          </a:p>
          <a:p>
            <a:r>
              <a:rPr lang="en-US" b="1" dirty="0"/>
              <a:t>Questions to answer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Mission: </a:t>
            </a:r>
            <a:r>
              <a:rPr lang="en-US" sz="2000" dirty="0"/>
              <a:t>Why is Inclusion, Diversity, and Belonging important to the business?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Objective: </a:t>
            </a:r>
            <a:r>
              <a:rPr lang="en-US" sz="2000" dirty="0"/>
              <a:t>Where is our organization ideally headed?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Pillars: </a:t>
            </a:r>
            <a:r>
              <a:rPr lang="en-US" sz="2000" dirty="0"/>
              <a:t>What are our challenges and opportunities for growth? </a:t>
            </a:r>
          </a:p>
          <a:p>
            <a:pPr marL="687388" lvl="1" indent="-342900">
              <a:buFont typeface="Wingdings" pitchFamily="2" charset="2"/>
              <a:buChar char="q"/>
            </a:pPr>
            <a:r>
              <a:rPr lang="en-US" sz="2000" b="1" dirty="0"/>
              <a:t>Programming: </a:t>
            </a:r>
            <a:r>
              <a:rPr lang="en-US" sz="2000" dirty="0"/>
              <a:t>How are we going to get this done with systems and people in place? How are we going to measure our success?</a:t>
            </a:r>
          </a:p>
        </p:txBody>
      </p:sp>
    </p:spTree>
    <p:extLst>
      <p:ext uri="{BB962C8B-B14F-4D97-AF65-F5344CB8AC3E}">
        <p14:creationId xmlns:p14="http://schemas.microsoft.com/office/powerpoint/2010/main" val="424109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6AFFAD-11A4-9C48-8790-E4B689F47821}"/>
              </a:ext>
            </a:extLst>
          </p:cNvPr>
          <p:cNvSpPr/>
          <p:nvPr/>
        </p:nvSpPr>
        <p:spPr>
          <a:xfrm>
            <a:off x="763480" y="1386569"/>
            <a:ext cx="10391988" cy="661613"/>
          </a:xfrm>
          <a:prstGeom prst="rect">
            <a:avLst/>
          </a:prstGeom>
          <a:solidFill>
            <a:srgbClr val="FCE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7A7033-7056-1349-A6A5-5F8ACEF354A9}"/>
              </a:ext>
            </a:extLst>
          </p:cNvPr>
          <p:cNvSpPr/>
          <p:nvPr/>
        </p:nvSpPr>
        <p:spPr>
          <a:xfrm>
            <a:off x="762060" y="2126722"/>
            <a:ext cx="10391988" cy="646331"/>
          </a:xfrm>
          <a:prstGeom prst="rect">
            <a:avLst/>
          </a:prstGeom>
          <a:solidFill>
            <a:srgbClr val="BA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27AC20-309D-4245-BF99-511CC9DCC570}"/>
              </a:ext>
            </a:extLst>
          </p:cNvPr>
          <p:cNvSpPr txBox="1">
            <a:spLocks/>
          </p:cNvSpPr>
          <p:nvPr/>
        </p:nvSpPr>
        <p:spPr>
          <a:xfrm>
            <a:off x="638448" y="316862"/>
            <a:ext cx="10515600" cy="662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oe Display" panose="020A0500090400000002" pitchFamily="18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Noe Display Medium" panose="020A0500090400000002" pitchFamily="18" charset="77"/>
              </a:rPr>
              <a:t>D&amp;I Blueprint – Template </a:t>
            </a:r>
          </a:p>
          <a:p>
            <a:endParaRPr lang="en-US" sz="4200" dirty="0">
              <a:latin typeface="Noe Display Medium" panose="020A0500090400000002" pitchFamily="18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36101-A767-9F43-AA2A-D55C37BDD7CA}"/>
              </a:ext>
            </a:extLst>
          </p:cNvPr>
          <p:cNvSpPr/>
          <p:nvPr/>
        </p:nvSpPr>
        <p:spPr>
          <a:xfrm>
            <a:off x="490696" y="6386496"/>
            <a:ext cx="2551083" cy="47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025FAC-57CE-044D-8AAB-022E60E6A130}"/>
              </a:ext>
            </a:extLst>
          </p:cNvPr>
          <p:cNvSpPr txBox="1"/>
          <p:nvPr/>
        </p:nvSpPr>
        <p:spPr>
          <a:xfrm>
            <a:off x="638448" y="819805"/>
            <a:ext cx="900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Noe Display Medium" panose="020A0500090400000002" pitchFamily="18" charset="77"/>
              </a:rPr>
              <a:t>How to map out workplace culture change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F29E135-9733-D54C-B48B-D8BCDD85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79" y="3042626"/>
            <a:ext cx="3297802" cy="105529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E3E8577-D022-C944-BE66-3DD40DCF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99" y="3042626"/>
            <a:ext cx="3297802" cy="105529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DF195E7-10AB-C24D-AEA9-25E48776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66" y="3042626"/>
            <a:ext cx="3297802" cy="1055297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961A924-E901-1A44-8AAD-E6974F455C9D}"/>
              </a:ext>
            </a:extLst>
          </p:cNvPr>
          <p:cNvSpPr txBox="1"/>
          <p:nvPr/>
        </p:nvSpPr>
        <p:spPr>
          <a:xfrm>
            <a:off x="1036532" y="1549837"/>
            <a:ext cx="66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Mission: </a:t>
            </a:r>
            <a:r>
              <a:rPr lang="en-US" dirty="0">
                <a:latin typeface="Europa-Light" panose="02000000000000000000" pitchFamily="2" charset="77"/>
              </a:rPr>
              <a:t>Why is this imperative for the business?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C91B83-68BF-2344-82B1-C57AC598438D}"/>
              </a:ext>
            </a:extLst>
          </p:cNvPr>
          <p:cNvSpPr txBox="1"/>
          <p:nvPr/>
        </p:nvSpPr>
        <p:spPr>
          <a:xfrm>
            <a:off x="1045029" y="2252003"/>
            <a:ext cx="578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Objective: </a:t>
            </a:r>
            <a:r>
              <a:rPr lang="en-US" dirty="0">
                <a:latin typeface="Europa-Light" panose="02000000000000000000" pitchFamily="2" charset="77"/>
              </a:rPr>
              <a:t>Where are we headed?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28FDCE0-C3B0-6E43-BDEE-F5647CE3B848}"/>
              </a:ext>
            </a:extLst>
          </p:cNvPr>
          <p:cNvSpPr txBox="1"/>
          <p:nvPr/>
        </p:nvSpPr>
        <p:spPr>
          <a:xfrm>
            <a:off x="1429590" y="3266779"/>
            <a:ext cx="188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Pillar: </a:t>
            </a:r>
            <a:r>
              <a:rPr lang="en-US" dirty="0">
                <a:latin typeface="Europa-Light" panose="02000000000000000000" pitchFamily="2" charset="77"/>
              </a:rPr>
              <a:t>What are we focusing on? 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5AD6BABA-F264-5542-91BF-932353D42001}"/>
              </a:ext>
            </a:extLst>
          </p:cNvPr>
          <p:cNvSpPr/>
          <p:nvPr/>
        </p:nvSpPr>
        <p:spPr>
          <a:xfrm>
            <a:off x="454152" y="4538682"/>
            <a:ext cx="307908" cy="13834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7A232-0593-0646-9D78-EFA2E31DA3C0}"/>
              </a:ext>
            </a:extLst>
          </p:cNvPr>
          <p:cNvSpPr txBox="1"/>
          <p:nvPr/>
        </p:nvSpPr>
        <p:spPr>
          <a:xfrm rot="16200000">
            <a:off x="-534414" y="5043624"/>
            <a:ext cx="168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Programming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CDDA35-C18C-EB4D-B0F0-42F145191B73}"/>
              </a:ext>
            </a:extLst>
          </p:cNvPr>
          <p:cNvSpPr txBox="1"/>
          <p:nvPr/>
        </p:nvSpPr>
        <p:spPr>
          <a:xfrm>
            <a:off x="5040584" y="3367767"/>
            <a:ext cx="188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Pillar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A8601B-96BB-1A42-A382-2F185AEF7D58}"/>
              </a:ext>
            </a:extLst>
          </p:cNvPr>
          <p:cNvSpPr txBox="1"/>
          <p:nvPr/>
        </p:nvSpPr>
        <p:spPr>
          <a:xfrm>
            <a:off x="8565033" y="3367767"/>
            <a:ext cx="188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Pillar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0183FD-9E6B-364D-8272-D1EA67127703}"/>
              </a:ext>
            </a:extLst>
          </p:cNvPr>
          <p:cNvSpPr/>
          <p:nvPr/>
        </p:nvSpPr>
        <p:spPr>
          <a:xfrm>
            <a:off x="764177" y="5097168"/>
            <a:ext cx="2984270" cy="1137609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E32201-9798-944A-911B-ED3DF68B91B3}"/>
              </a:ext>
            </a:extLst>
          </p:cNvPr>
          <p:cNvSpPr/>
          <p:nvPr/>
        </p:nvSpPr>
        <p:spPr>
          <a:xfrm>
            <a:off x="782958" y="4070473"/>
            <a:ext cx="2965488" cy="1120641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E5B82F-8114-1940-A168-B9C68A1D42F6}"/>
              </a:ext>
            </a:extLst>
          </p:cNvPr>
          <p:cNvSpPr/>
          <p:nvPr/>
        </p:nvSpPr>
        <p:spPr>
          <a:xfrm>
            <a:off x="4447099" y="5101592"/>
            <a:ext cx="2965488" cy="1106925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B0BB7-FBDF-5F4B-9BE5-6B9F9D8321A2}"/>
              </a:ext>
            </a:extLst>
          </p:cNvPr>
          <p:cNvSpPr/>
          <p:nvPr/>
        </p:nvSpPr>
        <p:spPr>
          <a:xfrm>
            <a:off x="4447099" y="4097923"/>
            <a:ext cx="2965488" cy="1055297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138687-A957-004B-A731-28534DA5C6CD}"/>
              </a:ext>
            </a:extLst>
          </p:cNvPr>
          <p:cNvSpPr txBox="1"/>
          <p:nvPr/>
        </p:nvSpPr>
        <p:spPr>
          <a:xfrm>
            <a:off x="874825" y="4387845"/>
            <a:ext cx="27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Systems &amp; Process/</a:t>
            </a:r>
          </a:p>
          <a:p>
            <a:pPr algn="ctr"/>
            <a:r>
              <a:rPr lang="en-US" b="1" dirty="0">
                <a:latin typeface="Europa-Light" panose="02000000000000000000" pitchFamily="2" charset="77"/>
              </a:rPr>
              <a:t>People &amp; Behavior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4EF11C-608D-F443-BFB7-9B3AA22C0A17}"/>
              </a:ext>
            </a:extLst>
          </p:cNvPr>
          <p:cNvSpPr/>
          <p:nvPr/>
        </p:nvSpPr>
        <p:spPr>
          <a:xfrm>
            <a:off x="7857666" y="5085218"/>
            <a:ext cx="2965488" cy="1106925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425E7E-1B40-B94C-A90E-7FAFD244DD7F}"/>
              </a:ext>
            </a:extLst>
          </p:cNvPr>
          <p:cNvSpPr/>
          <p:nvPr/>
        </p:nvSpPr>
        <p:spPr>
          <a:xfrm>
            <a:off x="7857666" y="4081549"/>
            <a:ext cx="2965488" cy="1055297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505A79-4640-2F46-9BCF-48260E85B601}"/>
              </a:ext>
            </a:extLst>
          </p:cNvPr>
          <p:cNvSpPr txBox="1"/>
          <p:nvPr/>
        </p:nvSpPr>
        <p:spPr>
          <a:xfrm>
            <a:off x="4537414" y="4413455"/>
            <a:ext cx="27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Systems &amp; Process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5C0FA5-C7AA-4C49-A4F5-4DE26E7A0E23}"/>
              </a:ext>
            </a:extLst>
          </p:cNvPr>
          <p:cNvSpPr txBox="1"/>
          <p:nvPr/>
        </p:nvSpPr>
        <p:spPr>
          <a:xfrm>
            <a:off x="4537413" y="5486947"/>
            <a:ext cx="27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People &amp; Behavior</a:t>
            </a:r>
          </a:p>
          <a:p>
            <a:pPr algn="ctr"/>
            <a:r>
              <a:rPr lang="en-US" b="1" dirty="0">
                <a:latin typeface="Europa-Light" panose="02000000000000000000" pitchFamily="2" charset="77"/>
              </a:rPr>
              <a:t> </a:t>
            </a:r>
          </a:p>
          <a:p>
            <a:pPr algn="ctr"/>
            <a:endParaRPr lang="en-US" b="1" dirty="0">
              <a:latin typeface="Europa-Light" panose="02000000000000000000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008370-1405-704B-8D67-588D20ECDA74}"/>
              </a:ext>
            </a:extLst>
          </p:cNvPr>
          <p:cNvSpPr txBox="1"/>
          <p:nvPr/>
        </p:nvSpPr>
        <p:spPr>
          <a:xfrm>
            <a:off x="7981576" y="5460438"/>
            <a:ext cx="27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People &amp; Behavior</a:t>
            </a:r>
          </a:p>
          <a:p>
            <a:pPr algn="ctr"/>
            <a:r>
              <a:rPr lang="en-US" b="1" dirty="0">
                <a:latin typeface="Europa-Light" panose="02000000000000000000" pitchFamily="2" charset="77"/>
              </a:rPr>
              <a:t> </a:t>
            </a:r>
          </a:p>
          <a:p>
            <a:pPr algn="ctr"/>
            <a:endParaRPr lang="en-US" b="1" dirty="0">
              <a:latin typeface="Europa-Light" panose="02000000000000000000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D2DF4F-9C74-7C40-9992-F72602016DFF}"/>
              </a:ext>
            </a:extLst>
          </p:cNvPr>
          <p:cNvSpPr txBox="1"/>
          <p:nvPr/>
        </p:nvSpPr>
        <p:spPr>
          <a:xfrm>
            <a:off x="885970" y="5349043"/>
            <a:ext cx="27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Europa-Light" panose="02000000000000000000" pitchFamily="2" charset="77"/>
              </a:rPr>
              <a:t>How are we going to get this done?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73CF65-14EB-9246-BE8E-7F17C161F3D6}"/>
              </a:ext>
            </a:extLst>
          </p:cNvPr>
          <p:cNvSpPr txBox="1"/>
          <p:nvPr/>
        </p:nvSpPr>
        <p:spPr>
          <a:xfrm>
            <a:off x="7981576" y="4443682"/>
            <a:ext cx="27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Systems &amp; Process </a:t>
            </a:r>
          </a:p>
        </p:txBody>
      </p:sp>
    </p:spTree>
    <p:extLst>
      <p:ext uri="{BB962C8B-B14F-4D97-AF65-F5344CB8AC3E}">
        <p14:creationId xmlns:p14="http://schemas.microsoft.com/office/powerpoint/2010/main" val="248946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FA5B9D3D-A93B-1140-874C-1B37D2102618}"/>
              </a:ext>
            </a:extLst>
          </p:cNvPr>
          <p:cNvSpPr/>
          <p:nvPr/>
        </p:nvSpPr>
        <p:spPr>
          <a:xfrm>
            <a:off x="4406929" y="4916144"/>
            <a:ext cx="2986777" cy="1567697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FFAD-11A4-9C48-8790-E4B689F47821}"/>
              </a:ext>
            </a:extLst>
          </p:cNvPr>
          <p:cNvSpPr/>
          <p:nvPr/>
        </p:nvSpPr>
        <p:spPr>
          <a:xfrm>
            <a:off x="859455" y="1156393"/>
            <a:ext cx="10391988" cy="661613"/>
          </a:xfrm>
          <a:prstGeom prst="rect">
            <a:avLst/>
          </a:prstGeom>
          <a:solidFill>
            <a:srgbClr val="FCE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7A7033-7056-1349-A6A5-5F8ACEF354A9}"/>
              </a:ext>
            </a:extLst>
          </p:cNvPr>
          <p:cNvSpPr/>
          <p:nvPr/>
        </p:nvSpPr>
        <p:spPr>
          <a:xfrm>
            <a:off x="858035" y="1896546"/>
            <a:ext cx="10391988" cy="646331"/>
          </a:xfrm>
          <a:prstGeom prst="rect">
            <a:avLst/>
          </a:prstGeom>
          <a:solidFill>
            <a:srgbClr val="BA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27AC20-309D-4245-BF99-511CC9DCC570}"/>
              </a:ext>
            </a:extLst>
          </p:cNvPr>
          <p:cNvSpPr txBox="1">
            <a:spLocks/>
          </p:cNvSpPr>
          <p:nvPr/>
        </p:nvSpPr>
        <p:spPr>
          <a:xfrm>
            <a:off x="740741" y="335148"/>
            <a:ext cx="10515600" cy="662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oe Display" panose="020A0500090400000002" pitchFamily="18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Noe Display Medium" panose="020A0500090400000002" pitchFamily="18" charset="77"/>
              </a:rPr>
              <a:t>Procore’s D&amp;I Blueprint – Example </a:t>
            </a:r>
          </a:p>
          <a:p>
            <a:endParaRPr lang="en-US" sz="4200" dirty="0">
              <a:latin typeface="Europa-Light" panose="02000000000000000000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36101-A767-9F43-AA2A-D55C37BDD7CA}"/>
              </a:ext>
            </a:extLst>
          </p:cNvPr>
          <p:cNvSpPr/>
          <p:nvPr/>
        </p:nvSpPr>
        <p:spPr>
          <a:xfrm>
            <a:off x="561572" y="6468938"/>
            <a:ext cx="3193301" cy="23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2B29D1-B95C-2249-9A4B-A151332A5F89}"/>
              </a:ext>
            </a:extLst>
          </p:cNvPr>
          <p:cNvSpPr/>
          <p:nvPr/>
        </p:nvSpPr>
        <p:spPr>
          <a:xfrm>
            <a:off x="839883" y="4862505"/>
            <a:ext cx="3116037" cy="1567697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F29E135-9733-D54C-B48B-D8BCDD85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0" y="2664918"/>
            <a:ext cx="3450259" cy="1055297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8D1B3C8-AC31-0545-9835-AF37C447AA08}"/>
              </a:ext>
            </a:extLst>
          </p:cNvPr>
          <p:cNvSpPr/>
          <p:nvPr/>
        </p:nvSpPr>
        <p:spPr>
          <a:xfrm>
            <a:off x="856053" y="3682785"/>
            <a:ext cx="3109953" cy="1284843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E3E8577-D022-C944-BE66-3DD40DCF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35" y="2665522"/>
            <a:ext cx="3297802" cy="105529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DF195E7-10AB-C24D-AEA9-25E48776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70" y="2682436"/>
            <a:ext cx="3297802" cy="1055297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961A924-E901-1A44-8AAD-E6974F455C9D}"/>
              </a:ext>
            </a:extLst>
          </p:cNvPr>
          <p:cNvSpPr txBox="1"/>
          <p:nvPr/>
        </p:nvSpPr>
        <p:spPr>
          <a:xfrm>
            <a:off x="1141004" y="1353695"/>
            <a:ext cx="1010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Mission: </a:t>
            </a:r>
            <a:r>
              <a:rPr lang="en-US" dirty="0">
                <a:latin typeface="Europa-Light" panose="02000000000000000000" pitchFamily="2" charset="77"/>
              </a:rPr>
              <a:t>Build an inclusive culture that unlocks the power of diverse teams to drive Procore forward.</a:t>
            </a:r>
          </a:p>
          <a:p>
            <a:br>
              <a:rPr lang="en-US" dirty="0">
                <a:latin typeface="Europa-Light" panose="02000000000000000000" pitchFamily="2" charset="77"/>
              </a:rPr>
            </a:br>
            <a:endParaRPr lang="en-US" b="1" dirty="0">
              <a:latin typeface="Europa-Light" panose="02000000000000000000" pitchFamily="2" charset="7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C91B83-68BF-2344-82B1-C57AC598438D}"/>
              </a:ext>
            </a:extLst>
          </p:cNvPr>
          <p:cNvSpPr txBox="1"/>
          <p:nvPr/>
        </p:nvSpPr>
        <p:spPr>
          <a:xfrm>
            <a:off x="1177307" y="2057092"/>
            <a:ext cx="983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Objective: </a:t>
            </a:r>
            <a:r>
              <a:rPr lang="en-US" dirty="0">
                <a:latin typeface="Europa-Light" panose="02000000000000000000" pitchFamily="2" charset="77"/>
              </a:rPr>
              <a:t>Drive business by improving the employee experience and our value to clients.</a:t>
            </a:r>
            <a:endParaRPr lang="en-US" b="1" dirty="0">
              <a:latin typeface="Europa-Light" panose="02000000000000000000" pitchFamily="2" charset="7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28FDCE0-C3B0-6E43-BDEE-F5647CE3B848}"/>
              </a:ext>
            </a:extLst>
          </p:cNvPr>
          <p:cNvSpPr txBox="1"/>
          <p:nvPr/>
        </p:nvSpPr>
        <p:spPr>
          <a:xfrm>
            <a:off x="1439480" y="296183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Talent Acquisition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ED9AB1D-2644-0C4B-8631-252ABEC176A0}"/>
              </a:ext>
            </a:extLst>
          </p:cNvPr>
          <p:cNvSpPr txBox="1"/>
          <p:nvPr/>
        </p:nvSpPr>
        <p:spPr>
          <a:xfrm>
            <a:off x="4486167" y="2874774"/>
            <a:ext cx="302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People + Culture Development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5E618BB-EF97-7344-B392-C64C274DAFE7}"/>
              </a:ext>
            </a:extLst>
          </p:cNvPr>
          <p:cNvSpPr txBox="1"/>
          <p:nvPr/>
        </p:nvSpPr>
        <p:spPr>
          <a:xfrm>
            <a:off x="8345697" y="3015316"/>
            <a:ext cx="247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uropa-Light" panose="02000000000000000000" pitchFamily="2" charset="77"/>
              </a:rPr>
              <a:t>Marketplace Outreach</a:t>
            </a:r>
          </a:p>
          <a:p>
            <a:br>
              <a:rPr lang="en-US" b="1" dirty="0">
                <a:latin typeface="Europa-Light" panose="02000000000000000000" pitchFamily="2" charset="77"/>
              </a:rPr>
            </a:br>
            <a:endParaRPr lang="en-US" b="1" dirty="0">
              <a:latin typeface="Europa-Light" panose="02000000000000000000" pitchFamily="2" charset="7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5094967-3B79-6C43-AEFD-3F31DEA89CA3}"/>
              </a:ext>
            </a:extLst>
          </p:cNvPr>
          <p:cNvSpPr txBox="1"/>
          <p:nvPr/>
        </p:nvSpPr>
        <p:spPr>
          <a:xfrm>
            <a:off x="964041" y="3875861"/>
            <a:ext cx="2995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Systems &amp; Process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Leverage Talent Acquisition data to understand and improve yields.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12278C2-83DC-0848-B11E-A9773F89A2F3}"/>
              </a:ext>
            </a:extLst>
          </p:cNvPr>
          <p:cNvSpPr txBox="1"/>
          <p:nvPr/>
        </p:nvSpPr>
        <p:spPr>
          <a:xfrm>
            <a:off x="950631" y="5236922"/>
            <a:ext cx="2918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People &amp; Behavior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Develop inclusive interviewing habits</a:t>
            </a:r>
          </a:p>
          <a:p>
            <a:endParaRPr lang="en-US" sz="1600" dirty="0">
              <a:latin typeface="Europa-Light" panose="02000000000000000000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9FA8FCE-35E4-4B43-BE62-9CC926399023}"/>
              </a:ext>
            </a:extLst>
          </p:cNvPr>
          <p:cNvSpPr/>
          <p:nvPr/>
        </p:nvSpPr>
        <p:spPr>
          <a:xfrm>
            <a:off x="4406930" y="3686778"/>
            <a:ext cx="2989750" cy="1284843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1C1EDC7-1F90-3B42-AC33-F3A3A24F21B3}"/>
              </a:ext>
            </a:extLst>
          </p:cNvPr>
          <p:cNvSpPr txBox="1"/>
          <p:nvPr/>
        </p:nvSpPr>
        <p:spPr>
          <a:xfrm>
            <a:off x="4509298" y="5230854"/>
            <a:ext cx="276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People &amp; Behavior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Grow employee resource groups and inclusion action teams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AD651E1-5FEA-D349-9B94-2DB8004B9B95}"/>
              </a:ext>
            </a:extLst>
          </p:cNvPr>
          <p:cNvSpPr txBox="1"/>
          <p:nvPr/>
        </p:nvSpPr>
        <p:spPr>
          <a:xfrm>
            <a:off x="4521932" y="3835815"/>
            <a:ext cx="275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Systems &amp; Process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Use surveys to measure inclusion and engagement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127B91A-E40A-7A42-BDB0-13A9BFC7F5F3}"/>
              </a:ext>
            </a:extLst>
          </p:cNvPr>
          <p:cNvSpPr/>
          <p:nvPr/>
        </p:nvSpPr>
        <p:spPr>
          <a:xfrm>
            <a:off x="7931324" y="4940268"/>
            <a:ext cx="2986777" cy="1567697"/>
          </a:xfrm>
          <a:prstGeom prst="rect">
            <a:avLst/>
          </a:prstGeom>
          <a:solidFill>
            <a:srgbClr val="E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9729A0-946A-D346-9809-4A2471DA003A}"/>
              </a:ext>
            </a:extLst>
          </p:cNvPr>
          <p:cNvSpPr/>
          <p:nvPr/>
        </p:nvSpPr>
        <p:spPr>
          <a:xfrm>
            <a:off x="7923096" y="3687184"/>
            <a:ext cx="2974003" cy="1255880"/>
          </a:xfrm>
          <a:prstGeom prst="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7BDF6B-48A4-1B48-902F-70951425ED66}"/>
              </a:ext>
            </a:extLst>
          </p:cNvPr>
          <p:cNvSpPr txBox="1"/>
          <p:nvPr/>
        </p:nvSpPr>
        <p:spPr>
          <a:xfrm>
            <a:off x="8019914" y="5168578"/>
            <a:ext cx="2877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People &amp; Behavior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Share learnings and resources with customers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1FBE379-C380-2A43-96C2-7ED8B4E6244D}"/>
              </a:ext>
            </a:extLst>
          </p:cNvPr>
          <p:cNvSpPr txBox="1"/>
          <p:nvPr/>
        </p:nvSpPr>
        <p:spPr>
          <a:xfrm>
            <a:off x="8054217" y="3829191"/>
            <a:ext cx="277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uropa-Light" panose="02000000000000000000" pitchFamily="2" charset="77"/>
              </a:rPr>
              <a:t>Systems &amp; Process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Europa-Light" panose="02000000000000000000" pitchFamily="2" charset="77"/>
              </a:rPr>
              <a:t>ROI-based selection process for sponsorships </a:t>
            </a:r>
            <a:endParaRPr lang="en-US" sz="1600" b="1" dirty="0">
              <a:latin typeface="Europa-Light" panose="02000000000000000000" pitchFamily="2" charset="77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latin typeface="Europa-Light" panose="02000000000000000000" pitchFamily="2" charset="77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469F778-DFFC-0B49-AF9B-7F774BC5DB1C}"/>
              </a:ext>
            </a:extLst>
          </p:cNvPr>
          <p:cNvSpPr/>
          <p:nvPr/>
        </p:nvSpPr>
        <p:spPr>
          <a:xfrm>
            <a:off x="423610" y="4325206"/>
            <a:ext cx="307908" cy="13834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99629-7426-2947-9D7A-837686DA1894}"/>
              </a:ext>
            </a:extLst>
          </p:cNvPr>
          <p:cNvSpPr txBox="1"/>
          <p:nvPr/>
        </p:nvSpPr>
        <p:spPr>
          <a:xfrm rot="16200000">
            <a:off x="-601501" y="4862241"/>
            <a:ext cx="168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uropa-Light" panose="02000000000000000000" pitchFamily="2" charset="77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100697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B2EC-4D25-9147-AED6-38C95896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1" y="408215"/>
            <a:ext cx="10515600" cy="712918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Recommended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15513-B5BA-CE42-B346-8996C156293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29965" y="759125"/>
            <a:ext cx="11319913" cy="6774227"/>
          </a:xfrm>
        </p:spPr>
        <p:txBody>
          <a:bodyPr/>
          <a:lstStyle/>
          <a:p>
            <a:endParaRPr lang="en-US" sz="20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How diversity can drive innovation</a:t>
            </a:r>
            <a:r>
              <a:rPr lang="en-US" sz="2000" dirty="0"/>
              <a:t>, </a:t>
            </a:r>
            <a:r>
              <a:rPr lang="en-US" sz="2000" i="1" dirty="0"/>
              <a:t>Harvard Business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Manage your emotional culture</a:t>
            </a:r>
            <a:r>
              <a:rPr lang="en-US" sz="2000" dirty="0"/>
              <a:t>, </a:t>
            </a:r>
            <a:r>
              <a:rPr lang="en-US" sz="2000" i="1" dirty="0"/>
              <a:t>Harvard Business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Creating psychological safety in the workplace</a:t>
            </a:r>
            <a:r>
              <a:rPr lang="en-US" sz="2000" i="1" dirty="0"/>
              <a:t>, Harvard Business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PagerDuty’s Jenn Tejada on recruiting a diverse leadership team</a:t>
            </a:r>
            <a:r>
              <a:rPr lang="en-US" sz="2000" dirty="0"/>
              <a:t>, Bessemer Venture Partners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No. 1 inclusion strategy for the workplace</a:t>
            </a:r>
            <a:r>
              <a:rPr lang="en-US" sz="2000" dirty="0"/>
              <a:t>, Gallup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Thinking, Fast and Slow</a:t>
            </a:r>
            <a:r>
              <a:rPr lang="en-US" sz="2000" dirty="0"/>
              <a:t>, Daniel Kahneman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Better Allies</a:t>
            </a:r>
            <a:r>
              <a:rPr lang="en-US" sz="2000" dirty="0"/>
              <a:t>, Karen Catlin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Inclusive leadership: The view from six different countries</a:t>
            </a:r>
            <a:r>
              <a:rPr lang="en-US" sz="2000" dirty="0"/>
              <a:t>, Catalyst 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1"/>
              </a:rPr>
              <a:t>Inclusion: A new recipe for business performance</a:t>
            </a:r>
            <a:r>
              <a:rPr lang="en-US" sz="2000" dirty="0"/>
              <a:t>, Deloitte AUS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2"/>
              </a:rPr>
              <a:t>Six signature traits of inclusive leadership</a:t>
            </a:r>
            <a:r>
              <a:rPr lang="en-US" sz="2000" dirty="0"/>
              <a:t>, Deloitte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3"/>
              </a:rPr>
              <a:t>Women in the workplace 2019</a:t>
            </a:r>
            <a:r>
              <a:rPr lang="en-US" sz="2000" dirty="0"/>
              <a:t>, McKinsey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4"/>
              </a:rPr>
              <a:t>Why diversity matters</a:t>
            </a:r>
            <a:r>
              <a:rPr lang="en-US" sz="2000" dirty="0"/>
              <a:t>, McKinsey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5"/>
              </a:rPr>
              <a:t>Sharing gender pronouns at work</a:t>
            </a:r>
            <a:r>
              <a:rPr lang="en-US" sz="2000" dirty="0"/>
              <a:t>, Culture Amp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6985-E198-EF42-A7EA-25D0CB80D4CD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5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482422-A274-4A40-BEC8-3E224DA1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64" y="1497846"/>
            <a:ext cx="2968476" cy="2961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F4249-59B3-A14A-A0F0-2FB5219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Table of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3C79-F2F2-BE43-A345-3D51A64B7C7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54165" y="1162843"/>
            <a:ext cx="10515600" cy="523431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Overview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F996-5844-754D-88DD-8F9DB0AAA9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4165" y="1825625"/>
            <a:ext cx="646712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Driving business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bedrock of company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types of systems thinking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Inclusive leadership habits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Workshop guide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checklist for building a strategy 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Roadmap template 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Procore example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Recommended reading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B08A8-EBB4-044B-9113-D2CDC2ADCC54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05673-D40F-FD44-BA7B-B691D5C4EF90}"/>
              </a:ext>
            </a:extLst>
          </p:cNvPr>
          <p:cNvSpPr txBox="1"/>
          <p:nvPr/>
        </p:nvSpPr>
        <p:spPr>
          <a:xfrm>
            <a:off x="7098493" y="4606345"/>
            <a:ext cx="4539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Europa-Light" panose="02000000000000000000" pitchFamily="2" charset="77"/>
              </a:rPr>
              <a:t>“There is no one-size fits all way to improve workplace culture, but in this guide, you’ll get research-backed methods that improve rates of inclusion amongst teams and drive overall systemic change.”  </a:t>
            </a:r>
          </a:p>
          <a:p>
            <a:pPr algn="r"/>
            <a:endParaRPr lang="en-US" b="1" i="1" dirty="0">
              <a:latin typeface="Europa-Light" panose="02000000000000000000" pitchFamily="2" charset="77"/>
            </a:endParaRPr>
          </a:p>
          <a:p>
            <a:pPr algn="r"/>
            <a:r>
              <a:rPr lang="en-US" b="1" i="1" dirty="0">
                <a:latin typeface="Europa-Light" panose="02000000000000000000" pitchFamily="2" charset="77"/>
              </a:rPr>
              <a:t>- Valerie Jackson 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D435D-76C7-6346-8EB8-0244DABA2211}"/>
              </a:ext>
            </a:extLst>
          </p:cNvPr>
          <p:cNvGrpSpPr/>
          <p:nvPr/>
        </p:nvGrpSpPr>
        <p:grpSpPr>
          <a:xfrm>
            <a:off x="8161894" y="1097493"/>
            <a:ext cx="3384947" cy="3504710"/>
            <a:chOff x="4555347" y="1136810"/>
            <a:chExt cx="3405291" cy="32621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A5C227-214E-A649-B48F-CEF5685429EA}"/>
                </a:ext>
              </a:extLst>
            </p:cNvPr>
            <p:cNvSpPr/>
            <p:nvPr/>
          </p:nvSpPr>
          <p:spPr>
            <a:xfrm>
              <a:off x="4586533" y="1181454"/>
              <a:ext cx="3374105" cy="3088639"/>
            </a:xfrm>
            <a:prstGeom prst="rect">
              <a:avLst/>
            </a:prstGeom>
            <a:solidFill>
              <a:srgbClr val="F5A701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3C43E34-C1AC-334E-B0F7-5A9D24BE0CC3}"/>
                </a:ext>
              </a:extLst>
            </p:cNvPr>
            <p:cNvSpPr/>
            <p:nvPr/>
          </p:nvSpPr>
          <p:spPr>
            <a:xfrm rot="10800000" flipH="1">
              <a:off x="4555347" y="1136810"/>
              <a:ext cx="688667" cy="12083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D5D679-5DE9-BD4C-8CBC-5D655523D0B4}"/>
                </a:ext>
              </a:extLst>
            </p:cNvPr>
            <p:cNvGrpSpPr/>
            <p:nvPr/>
          </p:nvGrpSpPr>
          <p:grpSpPr>
            <a:xfrm>
              <a:off x="6758045" y="2456002"/>
              <a:ext cx="1124848" cy="1942919"/>
              <a:chOff x="14026103" y="2516835"/>
              <a:chExt cx="2184817" cy="377377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1559EC8-3A80-6C49-B108-0D095D339666}"/>
                  </a:ext>
                </a:extLst>
              </p:cNvPr>
              <p:cNvSpPr/>
              <p:nvPr/>
            </p:nvSpPr>
            <p:spPr>
              <a:xfrm>
                <a:off x="14026103" y="2573570"/>
                <a:ext cx="1603948" cy="2788171"/>
              </a:xfrm>
              <a:custGeom>
                <a:avLst/>
                <a:gdLst>
                  <a:gd name="connsiteX0" fmla="*/ 1319134 w 1603947"/>
                  <a:gd name="connsiteY0" fmla="*/ 0 h 2788170"/>
                  <a:gd name="connsiteX1" fmla="*/ 0 w 1603947"/>
                  <a:gd name="connsiteY1" fmla="*/ 2282252 h 2788170"/>
                  <a:gd name="connsiteX2" fmla="*/ 0 w 1603947"/>
                  <a:gd name="connsiteY2" fmla="*/ 2788170 h 2788170"/>
                  <a:gd name="connsiteX3" fmla="*/ 1603947 w 1603947"/>
                  <a:gd name="connsiteY3" fmla="*/ 3747 h 2788170"/>
                  <a:gd name="connsiteX4" fmla="*/ 1319134 w 1603947"/>
                  <a:gd name="connsiteY4" fmla="*/ 0 h 278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947" h="2788170">
                    <a:moveTo>
                      <a:pt x="1319134" y="0"/>
                    </a:moveTo>
                    <a:lnTo>
                      <a:pt x="0" y="2282252"/>
                    </a:lnTo>
                    <a:lnTo>
                      <a:pt x="0" y="2788170"/>
                    </a:lnTo>
                    <a:lnTo>
                      <a:pt x="1603947" y="3747"/>
                    </a:lnTo>
                    <a:lnTo>
                      <a:pt x="1319134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62EEE87-BE27-4346-A5CD-34A84D261B4B}"/>
                  </a:ext>
                </a:extLst>
              </p:cNvPr>
              <p:cNvSpPr/>
              <p:nvPr/>
            </p:nvSpPr>
            <p:spPr>
              <a:xfrm>
                <a:off x="14026103" y="2516835"/>
                <a:ext cx="2184817" cy="3773774"/>
              </a:xfrm>
              <a:custGeom>
                <a:avLst/>
                <a:gdLst>
                  <a:gd name="connsiteX0" fmla="*/ 2184816 w 2184816"/>
                  <a:gd name="connsiteY0" fmla="*/ 0 h 3773773"/>
                  <a:gd name="connsiteX1" fmla="*/ 0 w 2184816"/>
                  <a:gd name="connsiteY1" fmla="*/ 3773773 h 3773773"/>
                  <a:gd name="connsiteX2" fmla="*/ 281065 w 2184816"/>
                  <a:gd name="connsiteY2" fmla="*/ 3773773 h 3773773"/>
                  <a:gd name="connsiteX3" fmla="*/ 2181069 w 2184816"/>
                  <a:gd name="connsiteY3" fmla="*/ 498423 h 3773773"/>
                  <a:gd name="connsiteX4" fmla="*/ 2184816 w 2184816"/>
                  <a:gd name="connsiteY4" fmla="*/ 0 h 377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4816" h="3773773">
                    <a:moveTo>
                      <a:pt x="2184816" y="0"/>
                    </a:moveTo>
                    <a:lnTo>
                      <a:pt x="0" y="3773773"/>
                    </a:lnTo>
                    <a:lnTo>
                      <a:pt x="281065" y="3773773"/>
                    </a:lnTo>
                    <a:lnTo>
                      <a:pt x="2181069" y="498423"/>
                    </a:lnTo>
                    <a:lnTo>
                      <a:pt x="2184816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0CD902B-C7E6-0442-81D4-DD10957FBFE0}"/>
                  </a:ext>
                </a:extLst>
              </p:cNvPr>
              <p:cNvSpPr/>
              <p:nvPr/>
            </p:nvSpPr>
            <p:spPr>
              <a:xfrm>
                <a:off x="15327114" y="4574656"/>
                <a:ext cx="727023" cy="1259173"/>
              </a:xfrm>
              <a:custGeom>
                <a:avLst/>
                <a:gdLst>
                  <a:gd name="connsiteX0" fmla="*/ 727023 w 727023"/>
                  <a:gd name="connsiteY0" fmla="*/ 0 h 1259173"/>
                  <a:gd name="connsiteX1" fmla="*/ 727023 w 727023"/>
                  <a:gd name="connsiteY1" fmla="*/ 0 h 1259173"/>
                  <a:gd name="connsiteX2" fmla="*/ 0 w 727023"/>
                  <a:gd name="connsiteY2" fmla="*/ 1259173 h 1259173"/>
                  <a:gd name="connsiteX3" fmla="*/ 288561 w 727023"/>
                  <a:gd name="connsiteY3" fmla="*/ 1259173 h 1259173"/>
                  <a:gd name="connsiteX4" fmla="*/ 727023 w 727023"/>
                  <a:gd name="connsiteY4" fmla="*/ 509665 h 1259173"/>
                  <a:gd name="connsiteX5" fmla="*/ 727023 w 727023"/>
                  <a:gd name="connsiteY5" fmla="*/ 0 h 1259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023" h="1259173">
                    <a:moveTo>
                      <a:pt x="727023" y="0"/>
                    </a:moveTo>
                    <a:lnTo>
                      <a:pt x="727023" y="0"/>
                    </a:lnTo>
                    <a:lnTo>
                      <a:pt x="0" y="1259173"/>
                    </a:lnTo>
                    <a:lnTo>
                      <a:pt x="288561" y="1259173"/>
                    </a:lnTo>
                    <a:lnTo>
                      <a:pt x="727023" y="509665"/>
                    </a:lnTo>
                    <a:lnTo>
                      <a:pt x="727023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10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DEBC-B5D1-0041-A3B1-38B4EEC2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3" y="470437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Culture drives positive business outcomes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F429CF6-5662-D44C-BB59-79A7DEB7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198492"/>
              </p:ext>
            </p:extLst>
          </p:nvPr>
        </p:nvGraphicFramePr>
        <p:xfrm>
          <a:off x="5357204" y="1133220"/>
          <a:ext cx="7529460" cy="558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420D9D-8AB8-E349-9761-103FE1230B2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18083" y="1161489"/>
            <a:ext cx="10515600" cy="523431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Fast facts  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8D8A71-9A21-0049-9166-33F3E5EA5D4C}"/>
              </a:ext>
            </a:extLst>
          </p:cNvPr>
          <p:cNvSpPr txBox="1">
            <a:spLocks/>
          </p:cNvSpPr>
          <p:nvPr/>
        </p:nvSpPr>
        <p:spPr>
          <a:xfrm>
            <a:off x="8384603" y="3666357"/>
            <a:ext cx="1474661" cy="52343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6B8"/>
              </a:buClr>
              <a:buFont typeface="System Font Regular"/>
              <a:buNone/>
              <a:defRPr sz="2400" b="1" i="0" kern="1200">
                <a:solidFill>
                  <a:srgbClr val="6696B8"/>
                </a:solidFill>
                <a:latin typeface="Noe Display" panose="020A0500090400000002" pitchFamily="18" charset="77"/>
                <a:ea typeface="+mn-ea"/>
                <a:cs typeface="+mn-cs"/>
              </a:defRPr>
            </a:lvl1pPr>
            <a:lvl2pPr marL="3444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6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2pPr>
            <a:lvl3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3pPr>
            <a:lvl4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4pPr>
            <a:lvl5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Noe Display Medium" panose="020A0500090400000002" pitchFamily="18" charset="77"/>
              </a:rPr>
              <a:t>Culture</a:t>
            </a:r>
            <a:r>
              <a:rPr lang="en-US" sz="2800" b="0" dirty="0">
                <a:solidFill>
                  <a:schemeClr val="tx1"/>
                </a:solidFill>
                <a:latin typeface="Noe Display Medium" panose="020A0500090400000002" pitchFamily="18" charset="77"/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0EF5A2F-C464-5B43-896C-26651A8B09C1}"/>
              </a:ext>
            </a:extLst>
          </p:cNvPr>
          <p:cNvSpPr txBox="1">
            <a:spLocks/>
          </p:cNvSpPr>
          <p:nvPr/>
        </p:nvSpPr>
        <p:spPr>
          <a:xfrm>
            <a:off x="271319" y="2421348"/>
            <a:ext cx="5644896" cy="301344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6B8"/>
              </a:buClr>
              <a:buFont typeface="System Font Regular"/>
              <a:buNone/>
              <a:defRPr sz="22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1pPr>
            <a:lvl2pPr marL="3444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6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2pPr>
            <a:lvl3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3pPr>
            <a:lvl4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4pPr>
            <a:lvl5pPr marL="688975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96B8"/>
              </a:buClr>
              <a:buFont typeface="System Font Regular"/>
              <a:buChar char="▸"/>
              <a:tabLst/>
              <a:defRPr sz="1400" b="0" i="0" kern="1200">
                <a:solidFill>
                  <a:srgbClr val="54585A"/>
                </a:solidFill>
                <a:latin typeface="Europ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35% </a:t>
            </a:r>
            <a:r>
              <a:rPr lang="en-US" sz="2400" dirty="0"/>
              <a:t>of diverse teams financially outperform homogenous ones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70% </a:t>
            </a:r>
            <a:r>
              <a:rPr lang="en-US" sz="2400" dirty="0"/>
              <a:t>of diverse companies are more likely to expand into new markets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80% </a:t>
            </a:r>
            <a:r>
              <a:rPr lang="en-US" sz="2400" dirty="0"/>
              <a:t>of inclusive teams outperform their peers in team-based assessments  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4F2FF-C560-4C4A-B9D3-4696949DD97C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657E-08E2-644D-85C2-ABB12A56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The bedrock of company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3F87-059B-A241-B666-E4E38A792F8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4152" y="1195616"/>
            <a:ext cx="10515600" cy="920224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What we say and what we do ultimately impact team cohesion, the conclusions we draw from data, and the products and systems that scale.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7D21C-4FC2-5C47-817C-949BA82CFAF2}"/>
              </a:ext>
            </a:extLst>
          </p:cNvPr>
          <p:cNvSpPr/>
          <p:nvPr/>
        </p:nvSpPr>
        <p:spPr>
          <a:xfrm>
            <a:off x="561572" y="6468938"/>
            <a:ext cx="3193301" cy="23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8D1050-49AB-1D45-A238-EC7C9D424B8B}"/>
              </a:ext>
            </a:extLst>
          </p:cNvPr>
          <p:cNvSpPr/>
          <p:nvPr/>
        </p:nvSpPr>
        <p:spPr>
          <a:xfrm>
            <a:off x="454152" y="2353882"/>
            <a:ext cx="10256420" cy="1942549"/>
          </a:xfrm>
          <a:prstGeom prst="rect">
            <a:avLst/>
          </a:prstGeom>
          <a:solidFill>
            <a:srgbClr val="BC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83FDE0-AB0E-6944-B5CE-FA7BFF4A8C46}"/>
              </a:ext>
            </a:extLst>
          </p:cNvPr>
          <p:cNvSpPr/>
          <p:nvPr/>
        </p:nvSpPr>
        <p:spPr>
          <a:xfrm>
            <a:off x="966117" y="2597459"/>
            <a:ext cx="53169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9881">
              <a:lnSpc>
                <a:spcPct val="90000"/>
              </a:lnSpc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800" b="1" dirty="0">
                <a:solidFill>
                  <a:srgbClr val="015089"/>
                </a:solidFill>
                <a:latin typeface="Noe Display Medium" panose="020A0500090400000002" pitchFamily="18" charset="77"/>
                <a:cs typeface="Futura Book"/>
              </a:rPr>
              <a:t>Cognitive culture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90F45F-D71A-D947-B1A7-F359227CB3B8}"/>
              </a:ext>
            </a:extLst>
          </p:cNvPr>
          <p:cNvSpPr/>
          <p:nvPr/>
        </p:nvSpPr>
        <p:spPr>
          <a:xfrm>
            <a:off x="937039" y="3133547"/>
            <a:ext cx="9121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Europa-Light" panose="02000000000000000000" pitchFamily="2" charset="77"/>
              </a:rPr>
              <a:t>The shared intellectual values, norms, artifacts, and assumptions that serve as a guide for the group to thrive.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6527A8-BC66-6C46-8103-E9293292BCAA}"/>
              </a:ext>
            </a:extLst>
          </p:cNvPr>
          <p:cNvSpPr/>
          <p:nvPr/>
        </p:nvSpPr>
        <p:spPr>
          <a:xfrm>
            <a:off x="454152" y="4296431"/>
            <a:ext cx="10256419" cy="2146399"/>
          </a:xfrm>
          <a:prstGeom prst="rect">
            <a:avLst/>
          </a:prstGeom>
          <a:solidFill>
            <a:srgbClr val="B9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3CF89F-C412-D84B-BDD9-EB8E2159147E}"/>
              </a:ext>
            </a:extLst>
          </p:cNvPr>
          <p:cNvSpPr/>
          <p:nvPr/>
        </p:nvSpPr>
        <p:spPr>
          <a:xfrm>
            <a:off x="966117" y="4401112"/>
            <a:ext cx="53169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9881">
              <a:lnSpc>
                <a:spcPct val="90000"/>
              </a:lnSpc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800" b="1" dirty="0">
                <a:solidFill>
                  <a:srgbClr val="015089"/>
                </a:solidFill>
                <a:latin typeface="Noe Display Medium" panose="020A0500090400000002" pitchFamily="18" charset="77"/>
                <a:cs typeface="Futura Book"/>
              </a:rPr>
              <a:t>Emotional culture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270703-C838-1E47-979E-7B443A05539C}"/>
              </a:ext>
            </a:extLst>
          </p:cNvPr>
          <p:cNvSpPr/>
          <p:nvPr/>
        </p:nvSpPr>
        <p:spPr>
          <a:xfrm>
            <a:off x="966117" y="4949023"/>
            <a:ext cx="8675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Europa-Light" panose="02000000000000000000" pitchFamily="2" charset="77"/>
              </a:rPr>
              <a:t>The signals and behaviors we consciously or unconsciously practice that influence employee satisfaction, burnout, teamwork, and even financial performance and absenteeism.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B42B75FC-AF54-7943-A511-B93E15CA8137}"/>
              </a:ext>
            </a:extLst>
          </p:cNvPr>
          <p:cNvSpPr/>
          <p:nvPr/>
        </p:nvSpPr>
        <p:spPr>
          <a:xfrm flipH="1">
            <a:off x="9626631" y="5241015"/>
            <a:ext cx="1098478" cy="12018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34C751E0-3586-B045-8B3D-26A0D479907B}"/>
              </a:ext>
            </a:extLst>
          </p:cNvPr>
          <p:cNvSpPr/>
          <p:nvPr/>
        </p:nvSpPr>
        <p:spPr>
          <a:xfrm flipH="1">
            <a:off x="9612092" y="3052944"/>
            <a:ext cx="1098478" cy="12018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5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DDF9273-53A7-8445-BC85-D51688A33059}"/>
              </a:ext>
            </a:extLst>
          </p:cNvPr>
          <p:cNvSpPr/>
          <p:nvPr/>
        </p:nvSpPr>
        <p:spPr>
          <a:xfrm>
            <a:off x="446469" y="2164906"/>
            <a:ext cx="5440147" cy="3321493"/>
          </a:xfrm>
          <a:prstGeom prst="rect">
            <a:avLst/>
          </a:prstGeom>
          <a:solidFill>
            <a:srgbClr val="B9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6AAB3E-1063-1C43-BB04-D9306069746F}"/>
              </a:ext>
            </a:extLst>
          </p:cNvPr>
          <p:cNvSpPr/>
          <p:nvPr/>
        </p:nvSpPr>
        <p:spPr>
          <a:xfrm>
            <a:off x="6221889" y="2195206"/>
            <a:ext cx="5440146" cy="3321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05FC8-78BA-724D-BE8D-8D3E127D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69" y="503239"/>
            <a:ext cx="10515600" cy="664819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Two types of systems thinking 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91A9A4A-F8F1-0F41-BF6C-57EB842BE0CB}"/>
              </a:ext>
            </a:extLst>
          </p:cNvPr>
          <p:cNvSpPr/>
          <p:nvPr/>
        </p:nvSpPr>
        <p:spPr>
          <a:xfrm flipH="1">
            <a:off x="5026351" y="4023283"/>
            <a:ext cx="870521" cy="152744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83421-1FB5-A742-8223-9BF234E98647}"/>
              </a:ext>
            </a:extLst>
          </p:cNvPr>
          <p:cNvSpPr/>
          <p:nvPr/>
        </p:nvSpPr>
        <p:spPr>
          <a:xfrm>
            <a:off x="529965" y="2546304"/>
            <a:ext cx="535665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9881">
              <a:lnSpc>
                <a:spcPct val="90000"/>
              </a:lnSpc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800" b="1" dirty="0">
                <a:solidFill>
                  <a:srgbClr val="015089"/>
                </a:solidFill>
                <a:latin typeface="Noe Display" panose="020A0500090400000002" pitchFamily="18" charset="77"/>
                <a:cs typeface="Futura Book"/>
              </a:rPr>
              <a:t>Type One – Intuition &amp; instinct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F4574D-65DC-C74A-B559-2743C4D432D3}"/>
              </a:ext>
            </a:extLst>
          </p:cNvPr>
          <p:cNvSpPr/>
          <p:nvPr/>
        </p:nvSpPr>
        <p:spPr>
          <a:xfrm>
            <a:off x="828455" y="3205779"/>
            <a:ext cx="2964619" cy="183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Unconscious 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Fast 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Associative 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Automatic pilot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3182-A3DC-A349-9ECE-CFA1CD3B80DE}"/>
              </a:ext>
            </a:extLst>
          </p:cNvPr>
          <p:cNvSpPr/>
          <p:nvPr/>
        </p:nvSpPr>
        <p:spPr>
          <a:xfrm>
            <a:off x="6776432" y="2546305"/>
            <a:ext cx="53169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69881">
              <a:lnSpc>
                <a:spcPct val="90000"/>
              </a:lnSpc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800" b="1" dirty="0">
                <a:solidFill>
                  <a:srgbClr val="015089"/>
                </a:solidFill>
                <a:latin typeface="Noe Display" panose="020A0500090400000002" pitchFamily="18" charset="77"/>
                <a:cs typeface="Futura Book"/>
              </a:rPr>
              <a:t>Type Two – Rational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960648-BFBB-694F-8320-455B58B91176}"/>
              </a:ext>
            </a:extLst>
          </p:cNvPr>
          <p:cNvSpPr/>
          <p:nvPr/>
        </p:nvSpPr>
        <p:spPr>
          <a:xfrm>
            <a:off x="6894213" y="3205780"/>
            <a:ext cx="2862946" cy="183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Takes effort 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Slow 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Logical</a:t>
            </a:r>
          </a:p>
          <a:p>
            <a:pPr marL="342900" lvl="1" indent="-342900" defTabSz="369881">
              <a:lnSpc>
                <a:spcPct val="120000"/>
              </a:lnSpc>
              <a:buFont typeface="Arial" panose="020B0604020202020204" pitchFamily="34" charset="0"/>
              <a:buChar char="•"/>
              <a:defRPr sz="2800" spc="-27">
                <a:solidFill>
                  <a:srgbClr val="5D5D5D"/>
                </a:solidFill>
                <a:sym typeface="Futura"/>
              </a:defRPr>
            </a:pPr>
            <a:r>
              <a:rPr lang="en-US" sz="2400" b="1" dirty="0">
                <a:solidFill>
                  <a:srgbClr val="015089"/>
                </a:solidFill>
                <a:latin typeface="Europa-Light" panose="02000000000000000000" pitchFamily="2" charset="77"/>
                <a:cs typeface="Futura Book"/>
              </a:rPr>
              <a:t>Deliberate</a:t>
            </a:r>
            <a:r>
              <a:rPr lang="en-US" sz="2400" dirty="0">
                <a:latin typeface="Europa-Light" panose="02000000000000000000" pitchFamily="2" charset="77"/>
                <a:cs typeface="Futura Book"/>
              </a:rPr>
              <a:t> 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F79621A4-A8C5-F24C-8764-D3744AB03D27}"/>
              </a:ext>
            </a:extLst>
          </p:cNvPr>
          <p:cNvSpPr/>
          <p:nvPr/>
        </p:nvSpPr>
        <p:spPr>
          <a:xfrm flipH="1">
            <a:off x="10754501" y="3908798"/>
            <a:ext cx="957912" cy="162864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0AF2011-4111-AB45-B2AE-8D0274131B24}"/>
              </a:ext>
            </a:extLst>
          </p:cNvPr>
          <p:cNvSpPr txBox="1">
            <a:spLocks/>
          </p:cNvSpPr>
          <p:nvPr/>
        </p:nvSpPr>
        <p:spPr>
          <a:xfrm>
            <a:off x="446469" y="1198358"/>
            <a:ext cx="10515600" cy="6648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oe Display" panose="020A0500090400000002" pitchFamily="18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/>
                </a:solidFill>
                <a:latin typeface="Noe Display Medium" panose="020A0500090400000002" pitchFamily="18" charset="77"/>
              </a:rPr>
              <a:t>From </a:t>
            </a:r>
            <a:r>
              <a:rPr lang="en-US" sz="2400" i="1" dirty="0">
                <a:solidFill>
                  <a:schemeClr val="accent4"/>
                </a:solidFill>
                <a:latin typeface="Noe Display Medium" panose="020A0500090400000002" pitchFamily="18" charset="77"/>
              </a:rPr>
              <a:t>Thinking, Fast and Slow </a:t>
            </a:r>
            <a:r>
              <a:rPr lang="en-US" sz="2400" dirty="0">
                <a:solidFill>
                  <a:schemeClr val="accent4"/>
                </a:solidFill>
                <a:latin typeface="Noe Display Medium" panose="020A0500090400000002" pitchFamily="18" charset="77"/>
              </a:rPr>
              <a:t>by Daniel Kahneman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B4D41-523A-BE4A-92FC-7A260D4E625C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0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C459-8150-F342-B5C6-B11206C5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490909"/>
            <a:ext cx="10515600" cy="720725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How to shift from Type One to Type Two Thinking</a:t>
            </a:r>
          </a:p>
        </p:txBody>
      </p:sp>
      <p:graphicFrame>
        <p:nvGraphicFramePr>
          <p:cNvPr id="6" name="Table 72">
            <a:extLst>
              <a:ext uri="{FF2B5EF4-FFF2-40B4-BE49-F238E27FC236}">
                <a16:creationId xmlns:a16="http://schemas.microsoft.com/office/drawing/2014/main" id="{F71B0DCF-45A2-F84F-86DA-1A0EF6B28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554701"/>
              </p:ext>
            </p:extLst>
          </p:nvPr>
        </p:nvGraphicFramePr>
        <p:xfrm>
          <a:off x="454152" y="1339575"/>
          <a:ext cx="11264474" cy="4854329"/>
        </p:xfrm>
        <a:graphic>
          <a:graphicData uri="http://schemas.openxmlformats.org/drawingml/2006/table">
            <a:tbl>
              <a:tblPr firstRow="1"/>
              <a:tblGrid>
                <a:gridCol w="314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389">
                  <a:extLst>
                    <a:ext uri="{9D8B030D-6E8A-4147-A177-3AD203B41FA5}">
                      <a16:colId xmlns:a16="http://schemas.microsoft.com/office/drawing/2014/main" val="1904446980"/>
                    </a:ext>
                  </a:extLst>
                </a:gridCol>
                <a:gridCol w="3108739">
                  <a:extLst>
                    <a:ext uri="{9D8B030D-6E8A-4147-A177-3AD203B41FA5}">
                      <a16:colId xmlns:a16="http://schemas.microsoft.com/office/drawing/2014/main" val="3579253804"/>
                    </a:ext>
                  </a:extLst>
                </a:gridCol>
              </a:tblGrid>
              <a:tr h="6073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800" b="1" i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Step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2800" b="1" i="0" spc="0" baseline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Situation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2800" b="1" i="0" spc="0" baseline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Tip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88042"/>
                  </a:ext>
                </a:extLst>
              </a:tr>
              <a:tr h="1550674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90000"/>
                        </a:lnSpc>
                        <a:buFont typeface="+mj-lt"/>
                        <a:buNone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0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1. Check for vulnerabilities</a:t>
                      </a:r>
                      <a:endParaRPr sz="2000" b="1" i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Unconscious bias crops when... </a:t>
                      </a:r>
                    </a:p>
                    <a:p>
                      <a:pPr marL="742950" lvl="1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A team encounters new circumstances; </a:t>
                      </a:r>
                    </a:p>
                    <a:p>
                      <a:pPr marL="742950" lvl="1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A situation requires discretion;</a:t>
                      </a:r>
                    </a:p>
                    <a:p>
                      <a:pPr marL="742950" lvl="1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A group works with ambiguous parameters; </a:t>
                      </a:r>
                    </a:p>
                    <a:p>
                      <a:pPr marL="742950" lvl="1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Participants are stressed in any way.</a:t>
                      </a:r>
                      <a:r>
                        <a:rPr lang="en-US" sz="1800" b="1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 </a:t>
                      </a:r>
                      <a:endParaRPr lang="en-US" sz="1800" b="0" i="0" u="none" strike="noStrike" kern="1200" dirty="0">
                        <a:solidFill>
                          <a:srgbClr val="54585A"/>
                        </a:solidFill>
                        <a:effectLst/>
                        <a:latin typeface="Europa-Light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</a:rPr>
                        <a:t>Schedule “think time” on your calendar given one of these scenarios.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460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90000"/>
                        </a:lnSpc>
                        <a:buFont typeface="+mj-lt"/>
                        <a:buNone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0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2. HALT – Hungry, Angry, Lonely, Tired 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  <a:sym typeface="Futura"/>
                        </a:rPr>
                        <a:t>Identify when stressed and overwhelmed; multi-tasking is deleterious to your brain.</a:t>
                      </a:r>
                      <a:endParaRPr lang="en-US" sz="180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latin typeface="Europa-Light" panose="02000000000000000000" pitchFamily="2" charset="77"/>
                        </a:rPr>
                        <a:t>Breathe. How can you reduce or mitigate stress before taking action? </a:t>
                      </a:r>
                      <a:endParaRPr lang="en-US" sz="180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460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90000"/>
                        </a:lnSpc>
                        <a:buFont typeface="+mj-lt"/>
                        <a:buNone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0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3. Compare and contrast 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Gather various sets of information  </a:t>
                      </a:r>
                    </a:p>
                    <a:p>
                      <a:pPr marL="742950" lvl="1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</a:rPr>
                        <a:t>For example, when evaluating a resume compare the resume against a group vs. individually. </a:t>
                      </a:r>
                      <a:endParaRPr lang="en-US" sz="1800" b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Source and rely on objective data/criteria. 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880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6497DD-B3AC-204D-BF50-9E1E464F7883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6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C459-8150-F342-B5C6-B11206C5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65125"/>
            <a:ext cx="10515600" cy="720725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Catalyst’s EACH framework for inclusive leadership</a:t>
            </a:r>
          </a:p>
        </p:txBody>
      </p:sp>
      <p:graphicFrame>
        <p:nvGraphicFramePr>
          <p:cNvPr id="6" name="Table 72">
            <a:extLst>
              <a:ext uri="{FF2B5EF4-FFF2-40B4-BE49-F238E27FC236}">
                <a16:creationId xmlns:a16="http://schemas.microsoft.com/office/drawing/2014/main" id="{F71B0DCF-45A2-F84F-86DA-1A0EF6B28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911037"/>
              </p:ext>
            </p:extLst>
          </p:nvPr>
        </p:nvGraphicFramePr>
        <p:xfrm>
          <a:off x="454152" y="1163994"/>
          <a:ext cx="11507692" cy="5192916"/>
        </p:xfrm>
        <a:graphic>
          <a:graphicData uri="http://schemas.openxmlformats.org/drawingml/2006/table">
            <a:tbl>
              <a:tblPr firstRow="1"/>
              <a:tblGrid>
                <a:gridCol w="225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178">
                  <a:extLst>
                    <a:ext uri="{9D8B030D-6E8A-4147-A177-3AD203B41FA5}">
                      <a16:colId xmlns:a16="http://schemas.microsoft.com/office/drawing/2014/main" val="1904446980"/>
                    </a:ext>
                  </a:extLst>
                </a:gridCol>
                <a:gridCol w="5377839">
                  <a:extLst>
                    <a:ext uri="{9D8B030D-6E8A-4147-A177-3AD203B41FA5}">
                      <a16:colId xmlns:a16="http://schemas.microsoft.com/office/drawing/2014/main" val="3579253804"/>
                    </a:ext>
                  </a:extLst>
                </a:gridCol>
              </a:tblGrid>
              <a:tr h="5507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800" b="1" i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Value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2800" b="1" i="0" spc="0" baseline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Behavior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2800" b="1" i="0" spc="0" baseline="0" dirty="0">
                          <a:solidFill>
                            <a:srgbClr val="6696B8"/>
                          </a:solidFill>
                          <a:latin typeface="Noe Display Medium" panose="020A0500090400000002" pitchFamily="18" charset="77"/>
                          <a:cs typeface="Futura Book"/>
                        </a:rPr>
                        <a:t>Habit</a:t>
                      </a:r>
                    </a:p>
                  </a:txBody>
                  <a:tcPr marL="57727" marR="57727" marT="42061" marB="4206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88042"/>
                  </a:ext>
                </a:extLst>
              </a:tr>
              <a:tr h="1187605">
                <a:tc>
                  <a:txBody>
                    <a:bodyPr/>
                    <a:lstStyle/>
                    <a:p>
                      <a:pPr marL="0" lvl="1" algn="l">
                        <a:lnSpc>
                          <a:spcPct val="90000"/>
                        </a:lnSpc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4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E</a:t>
                      </a:r>
                      <a:r>
                        <a:rPr lang="en-US" sz="2400" b="0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mpowerment</a:t>
                      </a:r>
                      <a:endParaRPr sz="2400" b="0" i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</a:rPr>
                        <a:t>Enabling direct reports to develop and excel.</a:t>
                      </a:r>
                      <a:endParaRPr lang="en-US" sz="1800" spc="0" baseline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Give clarity around roles and responsibilities</a:t>
                      </a:r>
                    </a:p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Provide opportunities for development  </a:t>
                      </a:r>
                    </a:p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Create room for failure; </a:t>
                      </a: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celebrate wins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93">
                <a:tc>
                  <a:txBody>
                    <a:bodyPr/>
                    <a:lstStyle/>
                    <a:p>
                      <a:pPr marL="0" lvl="1" algn="l">
                        <a:lnSpc>
                          <a:spcPct val="90000"/>
                        </a:lnSpc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4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A</a:t>
                      </a:r>
                      <a:r>
                        <a:rPr lang="en-US" sz="2400" b="0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ccountability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</a:rPr>
                        <a:t>Demonstrating confidence in direct reports by holding them responsible for performance they can control.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Set realistic goals with milestones to track progress</a:t>
                      </a:r>
                    </a:p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Use objective criteria to evaluate performance </a:t>
                      </a:r>
                    </a:p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b="0" i="0" kern="1200" dirty="0">
                          <a:solidFill>
                            <a:srgbClr val="54585A"/>
                          </a:solidFill>
                          <a:effectLst/>
                          <a:latin typeface="Europa-Light" panose="02000000000000000000" pitchFamily="2" charset="77"/>
                          <a:ea typeface="+mn-ea"/>
                          <a:cs typeface="+mn-cs"/>
                          <a:sym typeface="Futura"/>
                        </a:rPr>
                        <a:t>Align Say-Do Ratio</a:t>
                      </a:r>
                      <a:endParaRPr lang="en-US" sz="180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6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4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C</a:t>
                      </a:r>
                      <a:r>
                        <a:rPr lang="en-US" sz="2400" b="0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ourage</a:t>
                      </a:r>
                      <a:endParaRPr lang="en-US" sz="2400" b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</a:rPr>
                        <a:t>Acting on convictions and principles even when it requires personal risk-taking. 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Be an ally </a:t>
                      </a:r>
                    </a:p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Ask questions </a:t>
                      </a:r>
                    </a:p>
                    <a:p>
                      <a:pPr marL="342900" marR="0" lvl="1" indent="-342900" algn="l" defTabSz="3698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spc="0" baseline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Practice active listening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1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spc="-26">
                          <a:solidFill>
                            <a:srgbClr val="76D6FF"/>
                          </a:solidFill>
                          <a:sym typeface="Futura"/>
                        </a:defRPr>
                      </a:pPr>
                      <a:r>
                        <a:rPr lang="en-US" sz="2400" b="1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H</a:t>
                      </a:r>
                      <a:r>
                        <a:rPr lang="en-US" sz="2400" b="0" i="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umility</a:t>
                      </a:r>
                      <a:endParaRPr sz="2400" b="0" i="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</a:rPr>
                        <a:t>Admitting mistakes. Learning from criticism and different points of view. </a:t>
                      </a:r>
                      <a:endParaRPr lang="en-US" sz="1800" dirty="0">
                        <a:solidFill>
                          <a:srgbClr val="54585A"/>
                        </a:solidFill>
                        <a:latin typeface="Europa-Light" panose="02000000000000000000" pitchFamily="2" charset="77"/>
                        <a:cs typeface="Futura Book"/>
                      </a:endParaRP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Engage others: “What do you think?”</a:t>
                      </a:r>
                    </a:p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Keep an open mind </a:t>
                      </a:r>
                    </a:p>
                    <a:p>
                      <a:pPr marL="34290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 sz="2800" spc="-27">
                          <a:solidFill>
                            <a:srgbClr val="5D5D5D"/>
                          </a:solidFill>
                          <a:sym typeface="Futura"/>
                        </a:defRPr>
                      </a:pPr>
                      <a:r>
                        <a:rPr lang="en-US" sz="1800" dirty="0">
                          <a:solidFill>
                            <a:srgbClr val="54585A"/>
                          </a:solidFill>
                          <a:latin typeface="Europa-Light" panose="02000000000000000000" pitchFamily="2" charset="77"/>
                          <a:cs typeface="Futura Book"/>
                        </a:rPr>
                        <a:t>Ask for feedback on a regular basis</a:t>
                      </a:r>
                    </a:p>
                  </a:txBody>
                  <a:tcPr marL="57727" marR="57727" marT="42061" marB="4206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6497DD-B3AC-204D-BF50-9E1E464F7883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0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143-BBF7-6B46-AC73-961EDE55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483011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Deloitte’s six elements of inclusive teams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397FE-259A-3B4C-8442-A9BAAEF09779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7BE09AD-129B-7641-BD3A-D973C8EC7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539155"/>
              </p:ext>
            </p:extLst>
          </p:nvPr>
        </p:nvGraphicFramePr>
        <p:xfrm>
          <a:off x="-157486" y="2471356"/>
          <a:ext cx="12349486" cy="23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8B0E63-94CC-9C4F-8F73-08AAB036A0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4152" y="1145793"/>
            <a:ext cx="10515600" cy="523431"/>
          </a:xfrm>
        </p:spPr>
        <p:txBody>
          <a:bodyPr/>
          <a:lstStyle/>
          <a:p>
            <a:r>
              <a:rPr lang="en-US" dirty="0"/>
              <a:t>Promoting these values is becoming a new leadership capability</a:t>
            </a:r>
          </a:p>
        </p:txBody>
      </p:sp>
    </p:spTree>
    <p:extLst>
      <p:ext uri="{BB962C8B-B14F-4D97-AF65-F5344CB8AC3E}">
        <p14:creationId xmlns:p14="http://schemas.microsoft.com/office/powerpoint/2010/main" val="227446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143-BBF7-6B46-AC73-961EDE55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43661"/>
            <a:ext cx="10515600" cy="1325563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Team workshop: Building inclusive teams (1/3)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D2FD-4FE7-9A48-A044-D050CACBECC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29965" y="939596"/>
            <a:ext cx="10515600" cy="523431"/>
          </a:xfrm>
        </p:spPr>
        <p:txBody>
          <a:bodyPr/>
          <a:lstStyle/>
          <a:p>
            <a:r>
              <a:rPr lang="en-US" dirty="0">
                <a:latin typeface="Noe Display Medium" panose="020A0500090400000002" pitchFamily="18" charset="77"/>
              </a:rPr>
              <a:t>Overview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A7809-1CE7-7A44-9AA1-2483E1AFFF5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0666" y="1614602"/>
            <a:ext cx="11283696" cy="793757"/>
          </a:xfrm>
        </p:spPr>
        <p:txBody>
          <a:bodyPr/>
          <a:lstStyle/>
          <a:p>
            <a:r>
              <a:rPr lang="en-US" sz="2000" b="1" dirty="0"/>
              <a:t>Goal: </a:t>
            </a:r>
            <a:r>
              <a:rPr lang="en-US" sz="2000" dirty="0"/>
              <a:t>Gain clarity on team’s purpose and goals; give individuals time to express themselves; build trust and rapport amongst team members. 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397FE-259A-3B4C-8442-A9BAAEF09779}"/>
              </a:ext>
            </a:extLst>
          </p:cNvPr>
          <p:cNvSpPr txBox="1"/>
          <p:nvPr/>
        </p:nvSpPr>
        <p:spPr>
          <a:xfrm>
            <a:off x="529965" y="6449786"/>
            <a:ext cx="23259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C81C6-21AC-2245-A4A0-22C2D59986A3}"/>
              </a:ext>
            </a:extLst>
          </p:cNvPr>
          <p:cNvSpPr txBox="1"/>
          <p:nvPr/>
        </p:nvSpPr>
        <p:spPr>
          <a:xfrm>
            <a:off x="555616" y="4918130"/>
            <a:ext cx="104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4585A"/>
                </a:solidFill>
                <a:highlight>
                  <a:srgbClr val="FFFF00"/>
                </a:highlight>
                <a:latin typeface="Europa-Light" panose="02000000000000000000" pitchFamily="2" charset="77"/>
              </a:rPr>
              <a:t>Tips: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85A"/>
                </a:solidFill>
                <a:latin typeface="Europa-Light" panose="02000000000000000000" pitchFamily="2" charset="77"/>
              </a:rPr>
              <a:t>Confidence is another term for “psychological safety”, and it’s the most fragile element.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85A"/>
                </a:solidFill>
                <a:latin typeface="Europa-Light" panose="02000000000000000000" pitchFamily="2" charset="77"/>
              </a:rPr>
              <a:t>Psychology safety measures whether one feels they can contribute without social or financial consequence. </a:t>
            </a:r>
            <a:endParaRPr lang="en-US" b="1" dirty="0">
              <a:solidFill>
                <a:srgbClr val="54585A"/>
              </a:solidFill>
              <a:highlight>
                <a:srgbClr val="FFFF00"/>
              </a:highlight>
              <a:latin typeface="Europa-Light" panose="02000000000000000000" pitchFamily="2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85A"/>
                </a:solidFill>
                <a:latin typeface="Europa-Light" panose="02000000000000000000" pitchFamily="2" charset="77"/>
              </a:rPr>
              <a:t>Culture leaders can design engagement survey questions off of these traits to get a benchmark across teams. </a:t>
            </a:r>
          </a:p>
          <a:p>
            <a:endParaRPr lang="en-US" sz="2400" dirty="0">
              <a:latin typeface="Europa-Light" panose="02000000000000000000" pitchFamily="2" charset="77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812796-4C3C-3942-9771-A75AB4055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09430"/>
              </p:ext>
            </p:extLst>
          </p:nvPr>
        </p:nvGraphicFramePr>
        <p:xfrm>
          <a:off x="-157486" y="2471356"/>
          <a:ext cx="12349486" cy="23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22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ssemer 1">
      <a:dk1>
        <a:srgbClr val="014F88"/>
      </a:dk1>
      <a:lt1>
        <a:srgbClr val="FFFFFF"/>
      </a:lt1>
      <a:dk2>
        <a:srgbClr val="014F88"/>
      </a:dk2>
      <a:lt2>
        <a:srgbClr val="FFFFFF"/>
      </a:lt2>
      <a:accent1>
        <a:srgbClr val="014F88"/>
      </a:accent1>
      <a:accent2>
        <a:srgbClr val="F4A601"/>
      </a:accent2>
      <a:accent3>
        <a:srgbClr val="A5AE71"/>
      </a:accent3>
      <a:accent4>
        <a:srgbClr val="6695B7"/>
      </a:accent4>
      <a:accent5>
        <a:srgbClr val="A8C0B0"/>
      </a:accent5>
      <a:accent6>
        <a:srgbClr val="D0D1D0"/>
      </a:accent6>
      <a:hlink>
        <a:srgbClr val="6695B7"/>
      </a:hlink>
      <a:folHlink>
        <a:srgbClr val="6695B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Bessemer</Template>
  <TotalTime>11252</TotalTime>
  <Words>2991</Words>
  <Application>Microsoft Macintosh PowerPoint</Application>
  <PresentationFormat>Widescreen</PresentationFormat>
  <Paragraphs>342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Europa-Light</vt:lpstr>
      <vt:lpstr>Europa-Regular</vt:lpstr>
      <vt:lpstr>Noe Display</vt:lpstr>
      <vt:lpstr>Noe Display Medium</vt:lpstr>
      <vt:lpstr>System Font Regular</vt:lpstr>
      <vt:lpstr>Wingdings</vt:lpstr>
      <vt:lpstr>Office Theme</vt:lpstr>
      <vt:lpstr>Blueprints for building an inclusive company</vt:lpstr>
      <vt:lpstr>Table of Contents </vt:lpstr>
      <vt:lpstr>Culture drives positive business outcomes</vt:lpstr>
      <vt:lpstr>The bedrock of company culture </vt:lpstr>
      <vt:lpstr>Two types of systems thinking </vt:lpstr>
      <vt:lpstr>How to shift from Type One to Type Two Thinking</vt:lpstr>
      <vt:lpstr>Catalyst’s EACH framework for inclusive leadership</vt:lpstr>
      <vt:lpstr>Deloitte’s six elements of inclusive teams </vt:lpstr>
      <vt:lpstr>Team workshop: Building inclusive teams (1/3) </vt:lpstr>
      <vt:lpstr>Team workshop: Building inclusive teams (2/3) </vt:lpstr>
      <vt:lpstr>Team workshop: Building inclusive teams (3/3)  </vt:lpstr>
      <vt:lpstr>Initial checklist before building a D&amp;I roadmap </vt:lpstr>
      <vt:lpstr>PowerPoint Presentation</vt:lpstr>
      <vt:lpstr>PowerPoint Presentation</vt:lpstr>
      <vt:lpstr>Recommended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Micah Kasman</dc:creator>
  <cp:lastModifiedBy>Christine Deakers</cp:lastModifiedBy>
  <cp:revision>319</cp:revision>
  <cp:lastPrinted>2019-01-28T23:53:57Z</cp:lastPrinted>
  <dcterms:created xsi:type="dcterms:W3CDTF">2019-01-14T22:54:36Z</dcterms:created>
  <dcterms:modified xsi:type="dcterms:W3CDTF">2019-11-05T21:54:40Z</dcterms:modified>
</cp:coreProperties>
</file>